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1"/>
  </p:notesMasterIdLst>
  <p:sldIdLst>
    <p:sldId id="305"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Lst>
  <p:sldSz cx="13716000" cy="10287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6" autoAdjust="0"/>
    <p:restoredTop sz="94660"/>
  </p:normalViewPr>
  <p:slideViewPr>
    <p:cSldViewPr snapToGrid="0">
      <p:cViewPr>
        <p:scale>
          <a:sx n="70" d="100"/>
          <a:sy n="70" d="100"/>
        </p:scale>
        <p:origin x="124" y="1436"/>
      </p:cViewPr>
      <p:guideLst/>
    </p:cSldViewPr>
  </p:slideViewPr>
  <p:notesTextViewPr>
    <p:cViewPr>
      <p:scale>
        <a:sx n="1" d="1"/>
        <a:sy n="1" d="1"/>
      </p:scale>
      <p:origin x="0" y="0"/>
    </p:cViewPr>
  </p:notesTextViewPr>
  <p:sorterViewPr>
    <p:cViewPr>
      <p:scale>
        <a:sx n="100" d="100"/>
        <a:sy n="100" d="100"/>
      </p:scale>
      <p:origin x="0" y="-2370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image" Target="../media/image2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30AC75-4F45-41AA-870D-9C2E7913110D}" type="datetimeFigureOut">
              <a:rPr lang="en-US" smtClean="0"/>
              <a:t>4/10/2020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13A038-E618-4F7D-A1C5-04F5611F0DE7}" type="slidenum">
              <a:rPr lang="en-US" smtClean="0"/>
              <a:t>‹#›</a:t>
            </a:fld>
            <a:endParaRPr lang="en-US"/>
          </a:p>
        </p:txBody>
      </p:sp>
    </p:spTree>
    <p:extLst>
      <p:ext uri="{BB962C8B-B14F-4D97-AF65-F5344CB8AC3E}">
        <p14:creationId xmlns:p14="http://schemas.microsoft.com/office/powerpoint/2010/main" val="3270690207"/>
      </p:ext>
    </p:extLst>
  </p:cSld>
  <p:clrMap bg1="lt1" tx1="dk1" bg2="lt2" tx2="dk2" accent1="accent1" accent2="accent2" accent3="accent3" accent4="accent4" accent5="accent5" accent6="accent6" hlink="hlink" folHlink="folHlink"/>
  <p:notesStyle>
    <a:lvl1pPr marL="0" algn="l" defTabSz="1152144" rtl="0" eaLnBrk="1" latinLnBrk="0" hangingPunct="1">
      <a:defRPr sz="1512" kern="1200">
        <a:solidFill>
          <a:schemeClr val="tx1"/>
        </a:solidFill>
        <a:latin typeface="+mn-lt"/>
        <a:ea typeface="+mn-ea"/>
        <a:cs typeface="+mn-cs"/>
      </a:defRPr>
    </a:lvl1pPr>
    <a:lvl2pPr marL="576072" algn="l" defTabSz="1152144" rtl="0" eaLnBrk="1" latinLnBrk="0" hangingPunct="1">
      <a:defRPr sz="1512" kern="1200">
        <a:solidFill>
          <a:schemeClr val="tx1"/>
        </a:solidFill>
        <a:latin typeface="+mn-lt"/>
        <a:ea typeface="+mn-ea"/>
        <a:cs typeface="+mn-cs"/>
      </a:defRPr>
    </a:lvl2pPr>
    <a:lvl3pPr marL="1152144" algn="l" defTabSz="1152144" rtl="0" eaLnBrk="1" latinLnBrk="0" hangingPunct="1">
      <a:defRPr sz="1512" kern="1200">
        <a:solidFill>
          <a:schemeClr val="tx1"/>
        </a:solidFill>
        <a:latin typeface="+mn-lt"/>
        <a:ea typeface="+mn-ea"/>
        <a:cs typeface="+mn-cs"/>
      </a:defRPr>
    </a:lvl3pPr>
    <a:lvl4pPr marL="1728216" algn="l" defTabSz="1152144" rtl="0" eaLnBrk="1" latinLnBrk="0" hangingPunct="1">
      <a:defRPr sz="1512" kern="1200">
        <a:solidFill>
          <a:schemeClr val="tx1"/>
        </a:solidFill>
        <a:latin typeface="+mn-lt"/>
        <a:ea typeface="+mn-ea"/>
        <a:cs typeface="+mn-cs"/>
      </a:defRPr>
    </a:lvl4pPr>
    <a:lvl5pPr marL="2304288" algn="l" defTabSz="1152144" rtl="0" eaLnBrk="1" latinLnBrk="0" hangingPunct="1">
      <a:defRPr sz="1512" kern="1200">
        <a:solidFill>
          <a:schemeClr val="tx1"/>
        </a:solidFill>
        <a:latin typeface="+mn-lt"/>
        <a:ea typeface="+mn-ea"/>
        <a:cs typeface="+mn-cs"/>
      </a:defRPr>
    </a:lvl5pPr>
    <a:lvl6pPr marL="2880360" algn="l" defTabSz="1152144" rtl="0" eaLnBrk="1" latinLnBrk="0" hangingPunct="1">
      <a:defRPr sz="1512" kern="1200">
        <a:solidFill>
          <a:schemeClr val="tx1"/>
        </a:solidFill>
        <a:latin typeface="+mn-lt"/>
        <a:ea typeface="+mn-ea"/>
        <a:cs typeface="+mn-cs"/>
      </a:defRPr>
    </a:lvl6pPr>
    <a:lvl7pPr marL="3456432" algn="l" defTabSz="1152144" rtl="0" eaLnBrk="1" latinLnBrk="0" hangingPunct="1">
      <a:defRPr sz="1512" kern="1200">
        <a:solidFill>
          <a:schemeClr val="tx1"/>
        </a:solidFill>
        <a:latin typeface="+mn-lt"/>
        <a:ea typeface="+mn-ea"/>
        <a:cs typeface="+mn-cs"/>
      </a:defRPr>
    </a:lvl7pPr>
    <a:lvl8pPr marL="4032504" algn="l" defTabSz="1152144" rtl="0" eaLnBrk="1" latinLnBrk="0" hangingPunct="1">
      <a:defRPr sz="1512" kern="1200">
        <a:solidFill>
          <a:schemeClr val="tx1"/>
        </a:solidFill>
        <a:latin typeface="+mn-lt"/>
        <a:ea typeface="+mn-ea"/>
        <a:cs typeface="+mn-cs"/>
      </a:defRPr>
    </a:lvl8pPr>
    <a:lvl9pPr marL="4608576" algn="l" defTabSz="1152144" rtl="0" eaLnBrk="1" latinLnBrk="0" hangingPunct="1">
      <a:defRPr sz="1512"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50000"/>
              </a:spcBef>
              <a:spcAft>
                <a:spcPct val="0"/>
              </a:spcAft>
              <a:buClrTx/>
              <a:buSzTx/>
              <a:buFontTx/>
              <a:buNone/>
              <a:tabLst/>
              <a:defRPr/>
            </a:pPr>
            <a:fld id="{9600D820-AE98-45D7-9B18-29F408A8F5BB}" type="slidenum">
              <a:rPr kumimoji="0" lang="en-US" altLang="en-US" sz="1200" b="0" i="0" u="none" strike="noStrike" kern="1200" cap="none" spc="0" normalizeH="0" baseline="0" noProof="0" smtClean="0">
                <a:ln>
                  <a:noFill/>
                </a:ln>
                <a:solidFill>
                  <a:srgbClr val="000000"/>
                </a:solidFill>
                <a:effectLst/>
                <a:uLnTx/>
                <a:uFillTx/>
                <a:latin typeface="Bookman Old Style" panose="02050604050505020204" pitchFamily="18" charset="0"/>
                <a:ea typeface="+mn-ea"/>
                <a:cs typeface="+mn-cs"/>
              </a:rPr>
              <a:pPr marL="0" marR="0" lvl="0" indent="0" algn="r" defTabSz="914400" rtl="0" eaLnBrk="0" fontAlgn="base" latinLnBrk="0" hangingPunct="0">
                <a:lnSpc>
                  <a:spcPct val="100000"/>
                </a:lnSpc>
                <a:spcBef>
                  <a:spcPct val="50000"/>
                </a:spcBef>
                <a:spcAft>
                  <a:spcPct val="0"/>
                </a:spcAft>
                <a:buClrTx/>
                <a:buSzTx/>
                <a:buFontTx/>
                <a:buNone/>
                <a:tabLst/>
                <a:defRPr/>
              </a:pPr>
              <a:t>6</a:t>
            </a:fld>
            <a:endParaRPr kumimoji="0" lang="en-US" altLang="en-US" sz="1200" b="0" i="0" u="none" strike="noStrike" kern="1200" cap="none" spc="0" normalizeH="0" baseline="0" noProof="0" smtClean="0">
              <a:ln>
                <a:noFill/>
              </a:ln>
              <a:solidFill>
                <a:srgbClr val="000000"/>
              </a:solidFill>
              <a:effectLst/>
              <a:uLnTx/>
              <a:uFillTx/>
              <a:latin typeface="Bookman Old Style" panose="02050604050505020204" pitchFamily="18" charset="0"/>
              <a:ea typeface="+mn-ea"/>
              <a:cs typeface="+mn-cs"/>
            </a:endParaRPr>
          </a:p>
        </p:txBody>
      </p:sp>
      <p:sp>
        <p:nvSpPr>
          <p:cNvPr id="36866" name="Rectangle 2"/>
          <p:cNvSpPr>
            <a:spLocks noChangeArrowheads="1"/>
          </p:cNvSpPr>
          <p:nvPr>
            <p:ph type="sldImg"/>
          </p:nvPr>
        </p:nvSpPr>
        <p:spPr bwMode="auto">
          <a:xfrm>
            <a:off x="1141413" y="685800"/>
            <a:ext cx="4572000" cy="3429000"/>
          </a:xfrm>
          <a:prstGeom prst="rect">
            <a:avLst/>
          </a:prstGeom>
          <a:solidFill>
            <a:srgbClr val="FFFFFF"/>
          </a:solidFill>
          <a:ln>
            <a:solidFill>
              <a:srgbClr val="000000"/>
            </a:solidFill>
            <a:miter lim="800000"/>
            <a:headEnd/>
            <a:tailEnd/>
          </a:ln>
        </p:spPr>
      </p:sp>
      <p:sp>
        <p:nvSpPr>
          <p:cNvPr id="36867" name="Rectangle 3"/>
          <p:cNvSpPr>
            <a:spLocks noChangeArrowheads="1"/>
          </p:cNvSpPr>
          <p:nvPr>
            <p:ph type="body" idx="1"/>
          </p:nvPr>
        </p:nvSpPr>
        <p:spPr bwMode="auto">
          <a:xfrm>
            <a:off x="912813" y="4343400"/>
            <a:ext cx="5032375" cy="4114800"/>
          </a:xfrm>
          <a:prstGeom prst="rect">
            <a:avLst/>
          </a:prstGeom>
          <a:solidFill>
            <a:srgbClr val="FFFFFF"/>
          </a:solidFill>
          <a:ln>
            <a:solidFill>
              <a:srgbClr val="000000"/>
            </a:solidFill>
            <a:miter lim="800000"/>
            <a:headEnd/>
            <a:tailEnd/>
          </a:ln>
        </p:spPr>
        <p:txBody>
          <a:bodyPr lIns="90499" tIns="45250" rIns="90499" bIns="45250"/>
          <a:lstStyle/>
          <a:p>
            <a:endParaRPr lang="en-US" altLang="en-US"/>
          </a:p>
        </p:txBody>
      </p:sp>
    </p:spTree>
    <p:extLst>
      <p:ext uri="{BB962C8B-B14F-4D97-AF65-F5344CB8AC3E}">
        <p14:creationId xmlns:p14="http://schemas.microsoft.com/office/powerpoint/2010/main" val="29777237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098" name="Picture 2" descr="C:\Documents and Settings\Dad\Desktop\s2002 images\s2002 background blue.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1"/>
            <a:ext cx="13716000" cy="10246520"/>
          </a:xfrm>
          <a:prstGeom prst="rect">
            <a:avLst/>
          </a:prstGeom>
          <a:noFill/>
          <a:extLst>
            <a:ext uri="{909E8E84-426E-40DD-AFC4-6F175D3DCCD1}">
              <a14:hiddenFill xmlns:a14="http://schemas.microsoft.com/office/drawing/2010/main">
                <a:solidFill>
                  <a:srgbClr val="FFFFFF"/>
                </a:solidFill>
              </a14:hiddenFill>
            </a:ext>
          </a:extLst>
        </p:spPr>
      </p:pic>
      <p:sp>
        <p:nvSpPr>
          <p:cNvPr id="4099" name="Text Box 3"/>
          <p:cNvSpPr txBox="1">
            <a:spLocks noChangeArrowheads="1"/>
          </p:cNvSpPr>
          <p:nvPr/>
        </p:nvSpPr>
        <p:spPr bwMode="auto">
          <a:xfrm>
            <a:off x="666751" y="2483645"/>
            <a:ext cx="12437270"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sz="2700" b="1">
              <a:solidFill>
                <a:schemeClr val="tx1"/>
              </a:solidFill>
            </a:endParaRPr>
          </a:p>
        </p:txBody>
      </p:sp>
      <p:sp>
        <p:nvSpPr>
          <p:cNvPr id="4100" name="Text Box 4"/>
          <p:cNvSpPr txBox="1">
            <a:spLocks noChangeArrowheads="1"/>
          </p:cNvSpPr>
          <p:nvPr/>
        </p:nvSpPr>
        <p:spPr bwMode="auto">
          <a:xfrm>
            <a:off x="376238" y="526258"/>
            <a:ext cx="9732170"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sz="2700">
              <a:solidFill>
                <a:schemeClr val="tx1"/>
              </a:solidFill>
              <a:latin typeface="Times New Roman" panose="02020603050405020304" pitchFamily="18" charset="0"/>
            </a:endParaRPr>
          </a:p>
        </p:txBody>
      </p:sp>
      <p:sp>
        <p:nvSpPr>
          <p:cNvPr id="4101" name="Rectangle 5"/>
          <p:cNvSpPr>
            <a:spLocks noGrp="1" noChangeArrowheads="1"/>
          </p:cNvSpPr>
          <p:nvPr>
            <p:ph type="ctrTitle"/>
          </p:nvPr>
        </p:nvSpPr>
        <p:spPr>
          <a:xfrm>
            <a:off x="1028700" y="3590925"/>
            <a:ext cx="11658600" cy="1714500"/>
          </a:xfrm>
          <a:effectLst>
            <a:outerShdw dist="35921" dir="2700000" algn="ctr" rotWithShape="0">
              <a:srgbClr val="000000"/>
            </a:outerShdw>
          </a:effectLst>
        </p:spPr>
        <p:txBody>
          <a:bodyPr/>
          <a:lstStyle>
            <a:lvl1pPr algn="ctr">
              <a:defRPr>
                <a:effectLst>
                  <a:outerShdw blurRad="38100" dist="38100" dir="2700000" algn="tl">
                    <a:srgbClr val="000000"/>
                  </a:outerShdw>
                </a:effectLst>
              </a:defRPr>
            </a:lvl1pPr>
          </a:lstStyle>
          <a:p>
            <a:pPr lvl="0"/>
            <a:r>
              <a:rPr lang="en-US" altLang="en-US" noProof="0" smtClean="0"/>
              <a:t>Click to edit Master title style</a:t>
            </a:r>
          </a:p>
        </p:txBody>
      </p:sp>
      <p:sp>
        <p:nvSpPr>
          <p:cNvPr id="4102" name="Rectangle 6"/>
          <p:cNvSpPr>
            <a:spLocks noGrp="1" noChangeArrowheads="1"/>
          </p:cNvSpPr>
          <p:nvPr>
            <p:ph type="subTitle" idx="1"/>
          </p:nvPr>
        </p:nvSpPr>
        <p:spPr>
          <a:xfrm>
            <a:off x="2057400" y="5619750"/>
            <a:ext cx="9601200" cy="2628900"/>
          </a:xfrm>
          <a:effectLst>
            <a:outerShdw dist="35921" dir="27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a:lstStyle>
            <a:lvl1pPr marL="0" indent="0" algn="ctr">
              <a:buFontTx/>
              <a:buNone/>
              <a:defRPr/>
            </a:lvl1pPr>
          </a:lstStyle>
          <a:p>
            <a:pPr lvl="0"/>
            <a:r>
              <a:rPr lang="en-US" altLang="en-US" noProof="0" smtClean="0"/>
              <a:t>Click to edit Master subtitle style</a:t>
            </a:r>
          </a:p>
        </p:txBody>
      </p:sp>
      <p:sp>
        <p:nvSpPr>
          <p:cNvPr id="4103" name="Rectangle 7"/>
          <p:cNvSpPr>
            <a:spLocks noGrp="1" noChangeArrowheads="1"/>
          </p:cNvSpPr>
          <p:nvPr>
            <p:ph type="dt" sz="half" idx="2"/>
          </p:nvPr>
        </p:nvSpPr>
        <p:spPr>
          <a:xfrm>
            <a:off x="1028700" y="9372600"/>
            <a:ext cx="2857500" cy="685800"/>
          </a:xfrm>
        </p:spPr>
        <p:txBody>
          <a:bodyPr/>
          <a:lstStyle>
            <a:lvl1pPr>
              <a:defRPr/>
            </a:lvl1pPr>
          </a:lstStyle>
          <a:p>
            <a:endParaRPr lang="en-US" altLang="en-US"/>
          </a:p>
        </p:txBody>
      </p:sp>
      <p:sp>
        <p:nvSpPr>
          <p:cNvPr id="4104" name="Rectangle 8"/>
          <p:cNvSpPr>
            <a:spLocks noGrp="1" noChangeArrowheads="1"/>
          </p:cNvSpPr>
          <p:nvPr>
            <p:ph type="ftr" sz="quarter" idx="3"/>
          </p:nvPr>
        </p:nvSpPr>
        <p:spPr>
          <a:xfrm>
            <a:off x="4686300" y="9372600"/>
            <a:ext cx="4343400" cy="685800"/>
          </a:xfrm>
        </p:spPr>
        <p:txBody>
          <a:bodyPr/>
          <a:lstStyle>
            <a:lvl1pPr>
              <a:defRPr/>
            </a:lvl1pPr>
          </a:lstStyle>
          <a:p>
            <a:endParaRPr lang="en-US" altLang="en-US"/>
          </a:p>
        </p:txBody>
      </p:sp>
      <p:sp>
        <p:nvSpPr>
          <p:cNvPr id="4105" name="Rectangle 9"/>
          <p:cNvSpPr>
            <a:spLocks noGrp="1" noChangeArrowheads="1"/>
          </p:cNvSpPr>
          <p:nvPr>
            <p:ph type="sldNum" sz="quarter" idx="4"/>
          </p:nvPr>
        </p:nvSpPr>
        <p:spPr>
          <a:xfrm>
            <a:off x="9829800" y="9372600"/>
            <a:ext cx="2857500" cy="685800"/>
          </a:xfrm>
        </p:spPr>
        <p:txBody>
          <a:bodyPr/>
          <a:lstStyle>
            <a:lvl1pPr>
              <a:defRPr/>
            </a:lvl1pPr>
          </a:lstStyle>
          <a:p>
            <a:fld id="{B394E5C7-FBC1-43E3-BF80-66328BABD4E0}" type="slidenum">
              <a:rPr lang="en-US" altLang="en-US"/>
              <a:pPr/>
              <a:t>‹#›</a:t>
            </a:fld>
            <a:endParaRPr lang="en-US" altLang="en-US"/>
          </a:p>
        </p:txBody>
      </p:sp>
    </p:spTree>
    <p:extLst>
      <p:ext uri="{BB962C8B-B14F-4D97-AF65-F5344CB8AC3E}">
        <p14:creationId xmlns:p14="http://schemas.microsoft.com/office/powerpoint/2010/main" val="40620216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23770D50-B2EE-4050-8C76-C127F745148F}" type="slidenum">
              <a:rPr lang="en-US" altLang="en-US"/>
              <a:pPr/>
              <a:t>‹#›</a:t>
            </a:fld>
            <a:endParaRPr lang="en-US" altLang="en-US"/>
          </a:p>
        </p:txBody>
      </p:sp>
    </p:spTree>
    <p:extLst>
      <p:ext uri="{BB962C8B-B14F-4D97-AF65-F5344CB8AC3E}">
        <p14:creationId xmlns:p14="http://schemas.microsoft.com/office/powerpoint/2010/main" val="36640903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44113" y="533400"/>
            <a:ext cx="3188495" cy="8610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76251" y="533400"/>
            <a:ext cx="9339263" cy="86106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191DC717-DC4E-4391-AFC3-ECE9138FA4D3}" type="slidenum">
              <a:rPr lang="en-US" altLang="en-US"/>
              <a:pPr/>
              <a:t>‹#›</a:t>
            </a:fld>
            <a:endParaRPr lang="en-US" altLang="en-US"/>
          </a:p>
        </p:txBody>
      </p:sp>
    </p:spTree>
    <p:extLst>
      <p:ext uri="{BB962C8B-B14F-4D97-AF65-F5344CB8AC3E}">
        <p14:creationId xmlns:p14="http://schemas.microsoft.com/office/powerpoint/2010/main" val="3752205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Tree>
    <p:extLst>
      <p:ext uri="{BB962C8B-B14F-4D97-AF65-F5344CB8AC3E}">
        <p14:creationId xmlns:p14="http://schemas.microsoft.com/office/powerpoint/2010/main" val="3393724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35832" y="2564608"/>
            <a:ext cx="11830050" cy="4279106"/>
          </a:xfrm>
        </p:spPr>
        <p:txBody>
          <a:bodyPr anchor="b"/>
          <a:lstStyle>
            <a:lvl1pPr>
              <a:defRPr sz="9000"/>
            </a:lvl1pPr>
          </a:lstStyle>
          <a:p>
            <a:r>
              <a:rPr lang="en-US" smtClean="0"/>
              <a:t>Click to edit Master title style</a:t>
            </a:r>
            <a:endParaRPr lang="en-US"/>
          </a:p>
        </p:txBody>
      </p:sp>
      <p:sp>
        <p:nvSpPr>
          <p:cNvPr id="3" name="Text Placeholder 2"/>
          <p:cNvSpPr>
            <a:spLocks noGrp="1"/>
          </p:cNvSpPr>
          <p:nvPr>
            <p:ph type="body" idx="1"/>
          </p:nvPr>
        </p:nvSpPr>
        <p:spPr>
          <a:xfrm>
            <a:off x="935832" y="6884195"/>
            <a:ext cx="11830050" cy="2250281"/>
          </a:xfrm>
        </p:spPr>
        <p:txBody>
          <a:bodyPr/>
          <a:lstStyle>
            <a:lvl1pPr marL="0" indent="0">
              <a:buNone/>
              <a:defRPr sz="3600"/>
            </a:lvl1pPr>
            <a:lvl2pPr marL="685800" indent="0">
              <a:buNone/>
              <a:defRPr sz="3000"/>
            </a:lvl2pPr>
            <a:lvl3pPr marL="1371600" indent="0">
              <a:buNone/>
              <a:defRPr sz="2700"/>
            </a:lvl3pPr>
            <a:lvl4pPr marL="2057400" indent="0">
              <a:buNone/>
              <a:defRPr sz="2400"/>
            </a:lvl4pPr>
            <a:lvl5pPr marL="2743200" indent="0">
              <a:buNone/>
              <a:defRPr sz="2400"/>
            </a:lvl5pPr>
            <a:lvl6pPr marL="3429000" indent="0">
              <a:buNone/>
              <a:defRPr sz="2400"/>
            </a:lvl6pPr>
            <a:lvl7pPr marL="4114800" indent="0">
              <a:buNone/>
              <a:defRPr sz="2400"/>
            </a:lvl7pPr>
            <a:lvl8pPr marL="4800600" indent="0">
              <a:buNone/>
              <a:defRPr sz="2400"/>
            </a:lvl8pPr>
            <a:lvl9pPr marL="5486400" indent="0">
              <a:buNone/>
              <a:defRPr sz="2400"/>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Tree>
    <p:extLst>
      <p:ext uri="{BB962C8B-B14F-4D97-AF65-F5344CB8AC3E}">
        <p14:creationId xmlns:p14="http://schemas.microsoft.com/office/powerpoint/2010/main" val="1454971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81013" y="2971800"/>
            <a:ext cx="6260307" cy="6172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969920" y="2971800"/>
            <a:ext cx="6262688" cy="6172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9C129A99-A155-4DFA-AA8D-73E67E12DAC3}" type="slidenum">
              <a:rPr lang="en-US" altLang="en-US"/>
              <a:pPr/>
              <a:t>‹#›</a:t>
            </a:fld>
            <a:endParaRPr lang="en-US" altLang="en-US"/>
          </a:p>
        </p:txBody>
      </p:sp>
    </p:spTree>
    <p:extLst>
      <p:ext uri="{BB962C8B-B14F-4D97-AF65-F5344CB8AC3E}">
        <p14:creationId xmlns:p14="http://schemas.microsoft.com/office/powerpoint/2010/main" val="37415695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45357" y="547688"/>
            <a:ext cx="11830050" cy="1988345"/>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945358" y="2521745"/>
            <a:ext cx="5803106"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smtClean="0"/>
              <a:t>Edit Master text styles</a:t>
            </a:r>
          </a:p>
        </p:txBody>
      </p:sp>
      <p:sp>
        <p:nvSpPr>
          <p:cNvPr id="4" name="Content Placeholder 3"/>
          <p:cNvSpPr>
            <a:spLocks noGrp="1"/>
          </p:cNvSpPr>
          <p:nvPr>
            <p:ph sz="half" idx="2"/>
          </p:nvPr>
        </p:nvSpPr>
        <p:spPr>
          <a:xfrm>
            <a:off x="945358" y="3757613"/>
            <a:ext cx="5803106" cy="552688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943725" y="2521745"/>
            <a:ext cx="58316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smtClean="0"/>
              <a:t>Edit Master text styles</a:t>
            </a:r>
          </a:p>
        </p:txBody>
      </p:sp>
      <p:sp>
        <p:nvSpPr>
          <p:cNvPr id="6" name="Content Placeholder 5"/>
          <p:cNvSpPr>
            <a:spLocks noGrp="1"/>
          </p:cNvSpPr>
          <p:nvPr>
            <p:ph sz="quarter" idx="4"/>
          </p:nvPr>
        </p:nvSpPr>
        <p:spPr>
          <a:xfrm>
            <a:off x="6943725" y="3757613"/>
            <a:ext cx="5831682" cy="552688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EF791EF4-0117-4272-8B87-7B47C0CCCF28}" type="slidenum">
              <a:rPr lang="en-US" altLang="en-US"/>
              <a:pPr/>
              <a:t>‹#›</a:t>
            </a:fld>
            <a:endParaRPr lang="en-US" altLang="en-US"/>
          </a:p>
        </p:txBody>
      </p:sp>
    </p:spTree>
    <p:extLst>
      <p:ext uri="{BB962C8B-B14F-4D97-AF65-F5344CB8AC3E}">
        <p14:creationId xmlns:p14="http://schemas.microsoft.com/office/powerpoint/2010/main" val="2629123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6DF2695B-B977-4C54-B86E-823B201DBDC7}" type="slidenum">
              <a:rPr lang="en-US" altLang="en-US"/>
              <a:pPr/>
              <a:t>‹#›</a:t>
            </a:fld>
            <a:endParaRPr lang="en-US" altLang="en-US"/>
          </a:p>
        </p:txBody>
      </p:sp>
    </p:spTree>
    <p:extLst>
      <p:ext uri="{BB962C8B-B14F-4D97-AF65-F5344CB8AC3E}">
        <p14:creationId xmlns:p14="http://schemas.microsoft.com/office/powerpoint/2010/main" val="579900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BD84D19A-1243-43BF-96EA-2D4A7FC9053A}" type="slidenum">
              <a:rPr lang="en-US" altLang="en-US"/>
              <a:pPr/>
              <a:t>‹#›</a:t>
            </a:fld>
            <a:endParaRPr lang="en-US" altLang="en-US"/>
          </a:p>
        </p:txBody>
      </p:sp>
    </p:spTree>
    <p:extLst>
      <p:ext uri="{BB962C8B-B14F-4D97-AF65-F5344CB8AC3E}">
        <p14:creationId xmlns:p14="http://schemas.microsoft.com/office/powerpoint/2010/main" val="2048150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45358" y="685800"/>
            <a:ext cx="4424363" cy="2400300"/>
          </a:xfrm>
        </p:spPr>
        <p:txBody>
          <a:bodyPr anchor="b"/>
          <a:lstStyle>
            <a:lvl1pPr>
              <a:defRPr sz="4800"/>
            </a:lvl1pPr>
          </a:lstStyle>
          <a:p>
            <a:r>
              <a:rPr lang="en-US" smtClean="0"/>
              <a:t>Click to edit Master title style</a:t>
            </a:r>
            <a:endParaRPr lang="en-US"/>
          </a:p>
        </p:txBody>
      </p:sp>
      <p:sp>
        <p:nvSpPr>
          <p:cNvPr id="3" name="Content Placeholder 2"/>
          <p:cNvSpPr>
            <a:spLocks noGrp="1"/>
          </p:cNvSpPr>
          <p:nvPr>
            <p:ph idx="1"/>
          </p:nvPr>
        </p:nvSpPr>
        <p:spPr>
          <a:xfrm>
            <a:off x="5831682" y="1481138"/>
            <a:ext cx="6943725"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945358" y="3086100"/>
            <a:ext cx="4424363"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0ACA43FC-8209-47F9-BC5B-8C27E6F47CA4}" type="slidenum">
              <a:rPr lang="en-US" altLang="en-US"/>
              <a:pPr/>
              <a:t>‹#›</a:t>
            </a:fld>
            <a:endParaRPr lang="en-US" altLang="en-US"/>
          </a:p>
        </p:txBody>
      </p:sp>
    </p:spTree>
    <p:extLst>
      <p:ext uri="{BB962C8B-B14F-4D97-AF65-F5344CB8AC3E}">
        <p14:creationId xmlns:p14="http://schemas.microsoft.com/office/powerpoint/2010/main" val="3720362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45358" y="685800"/>
            <a:ext cx="4424363" cy="2400300"/>
          </a:xfrm>
        </p:spPr>
        <p:txBody>
          <a:bodyPr anchor="b"/>
          <a:lstStyle>
            <a:lvl1pPr>
              <a:defRPr sz="4800"/>
            </a:lvl1pPr>
          </a:lstStyle>
          <a:p>
            <a:r>
              <a:rPr lang="en-US" smtClean="0"/>
              <a:t>Click to edit Master title style</a:t>
            </a:r>
            <a:endParaRPr lang="en-US"/>
          </a:p>
        </p:txBody>
      </p:sp>
      <p:sp>
        <p:nvSpPr>
          <p:cNvPr id="3" name="Picture Placeholder 2"/>
          <p:cNvSpPr>
            <a:spLocks noGrp="1"/>
          </p:cNvSpPr>
          <p:nvPr>
            <p:ph type="pic" idx="1"/>
          </p:nvPr>
        </p:nvSpPr>
        <p:spPr>
          <a:xfrm>
            <a:off x="5831682" y="1481138"/>
            <a:ext cx="6943725"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p:cNvSpPr>
            <a:spLocks noGrp="1"/>
          </p:cNvSpPr>
          <p:nvPr>
            <p:ph type="body" sz="half" idx="2"/>
          </p:nvPr>
        </p:nvSpPr>
        <p:spPr>
          <a:xfrm>
            <a:off x="945358" y="3086100"/>
            <a:ext cx="4424363"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4C13D021-7F81-4998-A865-06C28E8B9427}" type="slidenum">
              <a:rPr lang="en-US" altLang="en-US"/>
              <a:pPr/>
              <a:t>‹#›</a:t>
            </a:fld>
            <a:endParaRPr lang="en-US" altLang="en-US"/>
          </a:p>
        </p:txBody>
      </p:sp>
    </p:spTree>
    <p:extLst>
      <p:ext uri="{BB962C8B-B14F-4D97-AF65-F5344CB8AC3E}">
        <p14:creationId xmlns:p14="http://schemas.microsoft.com/office/powerpoint/2010/main" val="19413062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13769"/>
        </a:solidFill>
        <a:effectLst/>
      </p:bgPr>
    </p:bg>
    <p:spTree>
      <p:nvGrpSpPr>
        <p:cNvPr id="1" name=""/>
        <p:cNvGrpSpPr/>
        <p:nvPr/>
      </p:nvGrpSpPr>
      <p:grpSpPr>
        <a:xfrm>
          <a:off x="0" y="0"/>
          <a:ext cx="0" cy="0"/>
          <a:chOff x="0" y="0"/>
          <a:chExt cx="0" cy="0"/>
        </a:xfrm>
      </p:grpSpPr>
      <p:pic>
        <p:nvPicPr>
          <p:cNvPr id="3074" name="Picture 1026" descr="C:\Documents and Settings\Dad\Desktop\s2002 images\s2002 background blue.jpg"/>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0" y="1"/>
            <a:ext cx="13716000" cy="10246520"/>
          </a:xfrm>
          <a:prstGeom prst="rect">
            <a:avLst/>
          </a:prstGeom>
          <a:noFill/>
          <a:extLst>
            <a:ext uri="{909E8E84-426E-40DD-AFC4-6F175D3DCCD1}">
              <a14:hiddenFill xmlns:a14="http://schemas.microsoft.com/office/drawing/2010/main">
                <a:solidFill>
                  <a:srgbClr val="FFFFFF"/>
                </a:solidFill>
              </a14:hiddenFill>
            </a:ext>
          </a:extLst>
        </p:spPr>
      </p:pic>
      <p:sp>
        <p:nvSpPr>
          <p:cNvPr id="3075" name="Text Box 1027"/>
          <p:cNvSpPr txBox="1">
            <a:spLocks noChangeArrowheads="1"/>
          </p:cNvSpPr>
          <p:nvPr/>
        </p:nvSpPr>
        <p:spPr bwMode="auto">
          <a:xfrm>
            <a:off x="666751" y="2483645"/>
            <a:ext cx="12437270"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sz="2700" b="1">
              <a:solidFill>
                <a:schemeClr val="tx1"/>
              </a:solidFill>
            </a:endParaRPr>
          </a:p>
        </p:txBody>
      </p:sp>
      <p:sp>
        <p:nvSpPr>
          <p:cNvPr id="3076" name="Text Box 1028"/>
          <p:cNvSpPr txBox="1">
            <a:spLocks noChangeArrowheads="1"/>
          </p:cNvSpPr>
          <p:nvPr/>
        </p:nvSpPr>
        <p:spPr bwMode="auto">
          <a:xfrm>
            <a:off x="376238" y="526258"/>
            <a:ext cx="9732170"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sz="2700">
              <a:solidFill>
                <a:schemeClr val="tx1"/>
              </a:solidFill>
              <a:latin typeface="Times New Roman" panose="02020603050405020304" pitchFamily="18" charset="0"/>
            </a:endParaRPr>
          </a:p>
        </p:txBody>
      </p:sp>
      <p:sp>
        <p:nvSpPr>
          <p:cNvPr id="3077" name="Rectangle 1029"/>
          <p:cNvSpPr>
            <a:spLocks noGrp="1" noChangeArrowheads="1"/>
          </p:cNvSpPr>
          <p:nvPr>
            <p:ph type="title"/>
          </p:nvPr>
        </p:nvSpPr>
        <p:spPr bwMode="auto">
          <a:xfrm>
            <a:off x="476250" y="533401"/>
            <a:ext cx="9591675" cy="2090738"/>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S2002 Bookman Old Style, Bold, 37 points</a:t>
            </a:r>
          </a:p>
        </p:txBody>
      </p:sp>
      <p:sp>
        <p:nvSpPr>
          <p:cNvPr id="3078" name="Rectangle 1030"/>
          <p:cNvSpPr>
            <a:spLocks noGrp="1" noChangeArrowheads="1"/>
          </p:cNvSpPr>
          <p:nvPr>
            <p:ph type="body" idx="1"/>
          </p:nvPr>
        </p:nvSpPr>
        <p:spPr bwMode="auto">
          <a:xfrm>
            <a:off x="481013" y="2971800"/>
            <a:ext cx="12751595" cy="6172200"/>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This is a white subtitle at 31pts </a:t>
            </a:r>
          </a:p>
          <a:p>
            <a:pPr lvl="1"/>
            <a:r>
              <a:rPr lang="en-US" altLang="en-US" smtClean="0"/>
              <a:t>Bullets are orange; text is 26 points</a:t>
            </a:r>
          </a:p>
          <a:p>
            <a:pPr lvl="1"/>
            <a:r>
              <a:rPr lang="en-US" altLang="en-US" smtClean="0"/>
              <a:t>They have 110% line spacing, 6 points before/after</a:t>
            </a:r>
          </a:p>
          <a:p>
            <a:pPr lvl="1"/>
            <a:r>
              <a:rPr lang="en-US" altLang="en-US" smtClean="0"/>
              <a:t>Long bullet points in the form of a paragraph are hard to read unless there is sufficient line spacing. This is the maximum recommended number of lines per slide (seven).</a:t>
            </a:r>
          </a:p>
          <a:p>
            <a:pPr lvl="3"/>
            <a:r>
              <a:rPr lang="en-US" altLang="en-US" smtClean="0"/>
              <a:t>Sub-bullets look like this.</a:t>
            </a:r>
          </a:p>
        </p:txBody>
      </p:sp>
      <p:sp>
        <p:nvSpPr>
          <p:cNvPr id="3079" name="Rectangle 1031"/>
          <p:cNvSpPr>
            <a:spLocks noGrp="1" noChangeArrowheads="1"/>
          </p:cNvSpPr>
          <p:nvPr>
            <p:ph type="dt" sz="half" idx="2"/>
          </p:nvPr>
        </p:nvSpPr>
        <p:spPr bwMode="auto">
          <a:xfrm>
            <a:off x="447675" y="9558338"/>
            <a:ext cx="2857500" cy="44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350">
                <a:solidFill>
                  <a:schemeClr val="bg1"/>
                </a:solidFill>
              </a:defRPr>
            </a:lvl1pPr>
          </a:lstStyle>
          <a:p>
            <a:endParaRPr lang="en-US" altLang="en-US"/>
          </a:p>
        </p:txBody>
      </p:sp>
      <p:sp>
        <p:nvSpPr>
          <p:cNvPr id="3080" name="Rectangle 1032"/>
          <p:cNvSpPr>
            <a:spLocks noGrp="1" noChangeArrowheads="1"/>
          </p:cNvSpPr>
          <p:nvPr>
            <p:ph type="ftr" sz="quarter" idx="3"/>
          </p:nvPr>
        </p:nvSpPr>
        <p:spPr bwMode="auto">
          <a:xfrm>
            <a:off x="4686300" y="9598820"/>
            <a:ext cx="4343400" cy="459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a:solidFill>
                  <a:schemeClr val="bg1"/>
                </a:solidFill>
              </a:defRPr>
            </a:lvl1pPr>
          </a:lstStyle>
          <a:p>
            <a:endParaRPr lang="en-US" altLang="en-US"/>
          </a:p>
        </p:txBody>
      </p:sp>
      <p:sp>
        <p:nvSpPr>
          <p:cNvPr id="3081" name="Rectangle 1033"/>
          <p:cNvSpPr>
            <a:spLocks noGrp="1" noChangeArrowheads="1"/>
          </p:cNvSpPr>
          <p:nvPr>
            <p:ph type="sldNum" sz="quarter" idx="4"/>
          </p:nvPr>
        </p:nvSpPr>
        <p:spPr bwMode="auto">
          <a:xfrm>
            <a:off x="10356057" y="9391650"/>
            <a:ext cx="2857500" cy="59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800">
                <a:solidFill>
                  <a:schemeClr val="bg1"/>
                </a:solidFill>
              </a:defRPr>
            </a:lvl1pPr>
          </a:lstStyle>
          <a:p>
            <a:fld id="{AD2F95A4-2229-4726-8211-9E9CC22365FA}" type="slidenum">
              <a:rPr lang="en-US" altLang="en-US"/>
              <a:pPr/>
              <a:t>‹#›</a:t>
            </a:fld>
            <a:endParaRPr lang="en-US" altLang="en-US"/>
          </a:p>
        </p:txBody>
      </p:sp>
      <p:pic>
        <p:nvPicPr>
          <p:cNvPr id="3082" name="Picture 1034" descr="D:\IBL2002\s2002-logo-small.gif"/>
          <p:cNvPicPr>
            <a:picLocks noChangeAspect="1" noChangeArrowheads="1"/>
          </p:cNvPicPr>
          <p:nvPr userDrawn="1"/>
        </p:nvPicPr>
        <p:blipFill>
          <a:blip r:embed="rId14">
            <a:extLst>
              <a:ext uri="{28A0092B-C50C-407E-A947-70E740481C1C}">
                <a14:useLocalDpi xmlns:a14="http://schemas.microsoft.com/office/drawing/2010/main"/>
              </a:ext>
            </a:extLst>
          </a:blip>
          <a:srcRect/>
          <a:stretch>
            <a:fillRect/>
          </a:stretch>
        </p:blipFill>
        <p:spPr bwMode="auto">
          <a:xfrm>
            <a:off x="11544301" y="9282113"/>
            <a:ext cx="1919288" cy="776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44532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0" fontAlgn="base" hangingPunct="0">
        <a:lnSpc>
          <a:spcPct val="105000"/>
        </a:lnSpc>
        <a:spcBef>
          <a:spcPct val="0"/>
        </a:spcBef>
        <a:spcAft>
          <a:spcPct val="0"/>
        </a:spcAft>
        <a:defRPr sz="5550" b="1" kern="1200">
          <a:solidFill>
            <a:srgbClr val="FFFFFF"/>
          </a:solidFill>
          <a:latin typeface="+mj-lt"/>
          <a:ea typeface="+mj-ea"/>
          <a:cs typeface="+mj-cs"/>
        </a:defRPr>
      </a:lvl1pPr>
      <a:lvl2pPr algn="l" rtl="0" eaLnBrk="0" fontAlgn="base" hangingPunct="0">
        <a:lnSpc>
          <a:spcPct val="105000"/>
        </a:lnSpc>
        <a:spcBef>
          <a:spcPct val="0"/>
        </a:spcBef>
        <a:spcAft>
          <a:spcPct val="0"/>
        </a:spcAft>
        <a:defRPr sz="5550" b="1">
          <a:solidFill>
            <a:srgbClr val="FFFFFF"/>
          </a:solidFill>
          <a:latin typeface="Bookman Old Style" panose="02050604050505020204" pitchFamily="18" charset="0"/>
        </a:defRPr>
      </a:lvl2pPr>
      <a:lvl3pPr algn="l" rtl="0" eaLnBrk="0" fontAlgn="base" hangingPunct="0">
        <a:lnSpc>
          <a:spcPct val="105000"/>
        </a:lnSpc>
        <a:spcBef>
          <a:spcPct val="0"/>
        </a:spcBef>
        <a:spcAft>
          <a:spcPct val="0"/>
        </a:spcAft>
        <a:defRPr sz="5550" b="1">
          <a:solidFill>
            <a:srgbClr val="FFFFFF"/>
          </a:solidFill>
          <a:latin typeface="Bookman Old Style" panose="02050604050505020204" pitchFamily="18" charset="0"/>
        </a:defRPr>
      </a:lvl3pPr>
      <a:lvl4pPr algn="l" rtl="0" eaLnBrk="0" fontAlgn="base" hangingPunct="0">
        <a:lnSpc>
          <a:spcPct val="105000"/>
        </a:lnSpc>
        <a:spcBef>
          <a:spcPct val="0"/>
        </a:spcBef>
        <a:spcAft>
          <a:spcPct val="0"/>
        </a:spcAft>
        <a:defRPr sz="5550" b="1">
          <a:solidFill>
            <a:srgbClr val="FFFFFF"/>
          </a:solidFill>
          <a:latin typeface="Bookman Old Style" panose="02050604050505020204" pitchFamily="18" charset="0"/>
        </a:defRPr>
      </a:lvl4pPr>
      <a:lvl5pPr algn="l" rtl="0" eaLnBrk="0" fontAlgn="base" hangingPunct="0">
        <a:lnSpc>
          <a:spcPct val="105000"/>
        </a:lnSpc>
        <a:spcBef>
          <a:spcPct val="0"/>
        </a:spcBef>
        <a:spcAft>
          <a:spcPct val="0"/>
        </a:spcAft>
        <a:defRPr sz="5550" b="1">
          <a:solidFill>
            <a:srgbClr val="FFFFFF"/>
          </a:solidFill>
          <a:latin typeface="Bookman Old Style" panose="02050604050505020204" pitchFamily="18" charset="0"/>
        </a:defRPr>
      </a:lvl5pPr>
      <a:lvl6pPr marL="685800" algn="l" rtl="0" eaLnBrk="0" fontAlgn="base" hangingPunct="0">
        <a:lnSpc>
          <a:spcPct val="105000"/>
        </a:lnSpc>
        <a:spcBef>
          <a:spcPct val="0"/>
        </a:spcBef>
        <a:spcAft>
          <a:spcPct val="0"/>
        </a:spcAft>
        <a:defRPr sz="5550" b="1">
          <a:solidFill>
            <a:srgbClr val="FFFFFF"/>
          </a:solidFill>
          <a:latin typeface="Bookman Old Style" panose="02050604050505020204" pitchFamily="18" charset="0"/>
        </a:defRPr>
      </a:lvl6pPr>
      <a:lvl7pPr marL="1371600" algn="l" rtl="0" eaLnBrk="0" fontAlgn="base" hangingPunct="0">
        <a:lnSpc>
          <a:spcPct val="105000"/>
        </a:lnSpc>
        <a:spcBef>
          <a:spcPct val="0"/>
        </a:spcBef>
        <a:spcAft>
          <a:spcPct val="0"/>
        </a:spcAft>
        <a:defRPr sz="5550" b="1">
          <a:solidFill>
            <a:srgbClr val="FFFFFF"/>
          </a:solidFill>
          <a:latin typeface="Bookman Old Style" panose="02050604050505020204" pitchFamily="18" charset="0"/>
        </a:defRPr>
      </a:lvl7pPr>
      <a:lvl8pPr marL="2057400" algn="l" rtl="0" eaLnBrk="0" fontAlgn="base" hangingPunct="0">
        <a:lnSpc>
          <a:spcPct val="105000"/>
        </a:lnSpc>
        <a:spcBef>
          <a:spcPct val="0"/>
        </a:spcBef>
        <a:spcAft>
          <a:spcPct val="0"/>
        </a:spcAft>
        <a:defRPr sz="5550" b="1">
          <a:solidFill>
            <a:srgbClr val="FFFFFF"/>
          </a:solidFill>
          <a:latin typeface="Bookman Old Style" panose="02050604050505020204" pitchFamily="18" charset="0"/>
        </a:defRPr>
      </a:lvl8pPr>
      <a:lvl9pPr marL="2743200" algn="l" rtl="0" eaLnBrk="0" fontAlgn="base" hangingPunct="0">
        <a:lnSpc>
          <a:spcPct val="105000"/>
        </a:lnSpc>
        <a:spcBef>
          <a:spcPct val="0"/>
        </a:spcBef>
        <a:spcAft>
          <a:spcPct val="0"/>
        </a:spcAft>
        <a:defRPr sz="5550" b="1">
          <a:solidFill>
            <a:srgbClr val="FFFFFF"/>
          </a:solidFill>
          <a:latin typeface="Bookman Old Style" panose="02050604050505020204" pitchFamily="18" charset="0"/>
        </a:defRPr>
      </a:lvl9pPr>
    </p:titleStyle>
    <p:bodyStyle>
      <a:lvl1pPr marL="514350" indent="-514350" algn="l" rtl="0" eaLnBrk="0" fontAlgn="base" hangingPunct="0">
        <a:spcBef>
          <a:spcPct val="20000"/>
        </a:spcBef>
        <a:spcAft>
          <a:spcPct val="0"/>
        </a:spcAft>
        <a:buClr>
          <a:schemeClr val="accent1"/>
        </a:buClr>
        <a:buSzPct val="120000"/>
        <a:buChar char="•"/>
        <a:defRPr sz="4650" b="1" kern="1200">
          <a:solidFill>
            <a:srgbClr val="FFFFFF"/>
          </a:solidFill>
          <a:effectLst>
            <a:outerShdw blurRad="38100" dist="38100" dir="2700000" algn="tl">
              <a:srgbClr val="000000"/>
            </a:outerShdw>
          </a:effectLst>
          <a:latin typeface="+mn-lt"/>
          <a:ea typeface="+mn-ea"/>
          <a:cs typeface="+mn-cs"/>
        </a:defRPr>
      </a:lvl1pPr>
      <a:lvl2pPr marL="1114425" indent="-428625" algn="l" rtl="0" eaLnBrk="0" fontAlgn="base" hangingPunct="0">
        <a:lnSpc>
          <a:spcPct val="110000"/>
        </a:lnSpc>
        <a:spcBef>
          <a:spcPts val="900"/>
        </a:spcBef>
        <a:spcAft>
          <a:spcPts val="900"/>
        </a:spcAft>
        <a:buClr>
          <a:schemeClr val="accent1"/>
        </a:buClr>
        <a:buSzPct val="120000"/>
        <a:buChar char="•"/>
        <a:defRPr sz="3900" kern="1200">
          <a:solidFill>
            <a:srgbClr val="FFFFFF"/>
          </a:solidFill>
          <a:latin typeface="+mn-lt"/>
          <a:ea typeface="+mn-ea"/>
          <a:cs typeface="+mn-cs"/>
        </a:defRPr>
      </a:lvl2pPr>
      <a:lvl3pPr marL="1714500" indent="-342900" algn="l" rtl="0" eaLnBrk="0" fontAlgn="base" hangingPunct="0">
        <a:spcBef>
          <a:spcPct val="20000"/>
        </a:spcBef>
        <a:spcAft>
          <a:spcPct val="0"/>
        </a:spcAft>
        <a:buClr>
          <a:schemeClr val="accent1"/>
        </a:buClr>
        <a:buSzPct val="120000"/>
        <a:buChar char="•"/>
        <a:defRPr sz="3600" kern="1200">
          <a:solidFill>
            <a:schemeClr val="tx1"/>
          </a:solidFill>
          <a:latin typeface="+mn-lt"/>
          <a:ea typeface="+mn-ea"/>
          <a:cs typeface="+mn-cs"/>
        </a:defRPr>
      </a:lvl3pPr>
      <a:lvl4pPr marL="2400300" indent="-342900" algn="l" rtl="0" eaLnBrk="0" fontAlgn="base" hangingPunct="0">
        <a:spcBef>
          <a:spcPct val="20000"/>
        </a:spcBef>
        <a:spcAft>
          <a:spcPct val="0"/>
        </a:spcAft>
        <a:buChar char="–"/>
        <a:defRPr sz="3000" kern="1200">
          <a:solidFill>
            <a:srgbClr val="FFFFFF"/>
          </a:solidFill>
          <a:latin typeface="Book Antiqua" panose="02040602050305030304" pitchFamily="18" charset="0"/>
          <a:ea typeface="+mn-ea"/>
          <a:cs typeface="+mn-cs"/>
        </a:defRPr>
      </a:lvl4pPr>
      <a:lvl5pPr marL="3086100" indent="-342900" algn="l" rtl="0" eaLnBrk="0" fontAlgn="base" hangingPunct="0">
        <a:spcBef>
          <a:spcPct val="20000"/>
        </a:spcBef>
        <a:spcAft>
          <a:spcPct val="0"/>
        </a:spcAft>
        <a:buChar char="»"/>
        <a:defRPr sz="3000" kern="1200">
          <a:solidFill>
            <a:schemeClr val="tx1"/>
          </a:solidFill>
          <a:latin typeface="Arial" panose="020B0604020202020204" pitchFamily="34" charset="0"/>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7.png"/><Relationship Id="rId5" Type="http://schemas.openxmlformats.org/officeDocument/2006/relationships/oleObject" Target="../embeddings/oleObject2.bin"/><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6.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6.xml"/><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5.jpeg"/><Relationship Id="rId7" Type="http://schemas.openxmlformats.org/officeDocument/2006/relationships/image" Target="../media/image44.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43.png"/><Relationship Id="rId11" Type="http://schemas.openxmlformats.org/officeDocument/2006/relationships/image" Target="../media/image48.jpeg"/><Relationship Id="rId5" Type="http://schemas.openxmlformats.org/officeDocument/2006/relationships/image" Target="../media/image42.png"/><Relationship Id="rId10" Type="http://schemas.openxmlformats.org/officeDocument/2006/relationships/image" Target="../media/image47.jpeg"/><Relationship Id="rId4" Type="http://schemas.openxmlformats.org/officeDocument/2006/relationships/image" Target="../media/image16.jpeg"/><Relationship Id="rId9" Type="http://schemas.openxmlformats.org/officeDocument/2006/relationships/image" Target="../media/image46.jpeg"/></Relationships>
</file>

<file path=ppt/slides/_rels/slide17.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24.jpeg"/><Relationship Id="rId7" Type="http://schemas.openxmlformats.org/officeDocument/2006/relationships/image" Target="../media/image51.jpeg"/><Relationship Id="rId2" Type="http://schemas.openxmlformats.org/officeDocument/2006/relationships/image" Target="../media/image23.jpeg"/><Relationship Id="rId1" Type="http://schemas.openxmlformats.org/officeDocument/2006/relationships/slideLayout" Target="../slideLayouts/slideLayout6.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51.jpeg"/><Relationship Id="rId1" Type="http://schemas.openxmlformats.org/officeDocument/2006/relationships/slideLayout" Target="../slideLayouts/slideLayout6.xml"/><Relationship Id="rId5" Type="http://schemas.openxmlformats.org/officeDocument/2006/relationships/image" Target="../media/image56.jpeg"/><Relationship Id="rId4" Type="http://schemas.openxmlformats.org/officeDocument/2006/relationships/image" Target="../media/image49.jpeg"/></Relationships>
</file>

<file path=ppt/slides/_rels/slide23.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jpeg"/><Relationship Id="rId3" Type="http://schemas.openxmlformats.org/officeDocument/2006/relationships/image" Target="../media/image23.jpeg"/><Relationship Id="rId7" Type="http://schemas.openxmlformats.org/officeDocument/2006/relationships/image" Target="../media/image42.png"/><Relationship Id="rId12" Type="http://schemas.openxmlformats.org/officeDocument/2006/relationships/image" Target="../media/image59.jpeg"/><Relationship Id="rId2" Type="http://schemas.openxmlformats.org/officeDocument/2006/relationships/image" Target="../media/image57.jpeg"/><Relationship Id="rId1" Type="http://schemas.openxmlformats.org/officeDocument/2006/relationships/slideLayout" Target="../slideLayouts/slideLayout2.xml"/><Relationship Id="rId6" Type="http://schemas.openxmlformats.org/officeDocument/2006/relationships/image" Target="../media/image16.jpeg"/><Relationship Id="rId11" Type="http://schemas.openxmlformats.org/officeDocument/2006/relationships/image" Target="../media/image58.jpeg"/><Relationship Id="rId5" Type="http://schemas.openxmlformats.org/officeDocument/2006/relationships/image" Target="../media/image5.jpeg"/><Relationship Id="rId10" Type="http://schemas.openxmlformats.org/officeDocument/2006/relationships/image" Target="../media/image45.png"/><Relationship Id="rId4" Type="http://schemas.openxmlformats.org/officeDocument/2006/relationships/image" Target="../media/image15.jpeg"/><Relationship Id="rId9" Type="http://schemas.openxmlformats.org/officeDocument/2006/relationships/image" Target="../media/image44.jpeg"/></Relationships>
</file>

<file path=ppt/slides/_rels/slide2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6.xml"/><Relationship Id="rId5" Type="http://schemas.openxmlformats.org/officeDocument/2006/relationships/image" Target="../media/image65.jpeg"/><Relationship Id="rId4" Type="http://schemas.openxmlformats.org/officeDocument/2006/relationships/image" Target="../media/image64.jpeg"/></Relationships>
</file>

<file path=ppt/slides/_rels/slide26.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hyperlink" Target="http://www.debevec.org/HDRShop" TargetMode="External"/><Relationship Id="rId2" Type="http://schemas.openxmlformats.org/officeDocument/2006/relationships/image" Target="../media/image68.png"/><Relationship Id="rId1" Type="http://schemas.openxmlformats.org/officeDocument/2006/relationships/slideLayout" Target="../slideLayouts/slideLayout6.xml"/><Relationship Id="rId5" Type="http://schemas.openxmlformats.org/officeDocument/2006/relationships/image" Target="../media/image70.jpeg"/><Relationship Id="rId4" Type="http://schemas.openxmlformats.org/officeDocument/2006/relationships/image" Target="../media/image69.jpeg"/></Relationships>
</file>

<file path=ppt/slides/_rels/slide28.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80.png"/><Relationship Id="rId1" Type="http://schemas.openxmlformats.org/officeDocument/2006/relationships/slideLayout" Target="../slideLayouts/slideLayout2.xml"/><Relationship Id="rId5" Type="http://schemas.openxmlformats.org/officeDocument/2006/relationships/image" Target="../media/image83.png"/><Relationship Id="rId4" Type="http://schemas.openxmlformats.org/officeDocument/2006/relationships/image" Target="../media/image82.jpeg"/></Relationships>
</file>

<file path=ppt/slides/_rels/slide44.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image" Target="../media/image84.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image" Target="../media/image86.jpeg"/><Relationship Id="rId1" Type="http://schemas.openxmlformats.org/officeDocument/2006/relationships/slideLayout" Target="../slideLayouts/slideLayout1.xml"/><Relationship Id="rId6" Type="http://schemas.openxmlformats.org/officeDocument/2006/relationships/image" Target="../media/image90.png"/><Relationship Id="rId5" Type="http://schemas.openxmlformats.org/officeDocument/2006/relationships/image" Target="../media/image89.jpeg"/><Relationship Id="rId4" Type="http://schemas.openxmlformats.org/officeDocument/2006/relationships/image" Target="../media/image88.jpeg"/></Relationships>
</file>

<file path=ppt/slides/_rels/slide46.xml.rels><?xml version="1.0" encoding="UTF-8" standalone="yes"?>
<Relationships xmlns="http://schemas.openxmlformats.org/package/2006/relationships"><Relationship Id="rId2" Type="http://schemas.openxmlformats.org/officeDocument/2006/relationships/image" Target="../media/image9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92.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93.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9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 Id="rId5" Type="http://schemas.openxmlformats.org/officeDocument/2006/relationships/image" Target="../media/image1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20.jpeg"/><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6.jpeg"/><Relationship Id="rId1" Type="http://schemas.openxmlformats.org/officeDocument/2006/relationships/slideLayout" Target="../slideLayouts/slideLayout6.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26" descr="C:\Documents and Settings\Dad\Desktop\s2002 images\s2002 background blue.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1"/>
            <a:ext cx="13716000" cy="1024652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034" descr="D:\IBL2002\s2002-logo-small.gif"/>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55694" y="2695528"/>
            <a:ext cx="12004611" cy="4855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50536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76250" y="342900"/>
            <a:ext cx="9591675" cy="1181100"/>
          </a:xfrm>
        </p:spPr>
        <p:txBody>
          <a:bodyPr/>
          <a:lstStyle/>
          <a:p>
            <a:r>
              <a:rPr lang="en-US" altLang="en-US"/>
              <a:t>Related Work</a:t>
            </a:r>
          </a:p>
        </p:txBody>
      </p:sp>
      <p:sp>
        <p:nvSpPr>
          <p:cNvPr id="38915" name="Rectangle 3"/>
          <p:cNvSpPr>
            <a:spLocks noGrp="1" noChangeArrowheads="1"/>
          </p:cNvSpPr>
          <p:nvPr>
            <p:ph type="body" idx="1"/>
          </p:nvPr>
        </p:nvSpPr>
        <p:spPr>
          <a:xfrm>
            <a:off x="481013" y="1714500"/>
            <a:ext cx="12751595" cy="7886700"/>
          </a:xfrm>
        </p:spPr>
        <p:txBody>
          <a:bodyPr/>
          <a:lstStyle/>
          <a:p>
            <a:pPr>
              <a:lnSpc>
                <a:spcPct val="90000"/>
              </a:lnSpc>
            </a:pPr>
            <a:r>
              <a:rPr lang="en-US" altLang="en-US" sz="4050"/>
              <a:t>Blue Screen Matting</a:t>
            </a:r>
            <a:br>
              <a:rPr lang="en-US" altLang="en-US" sz="4050"/>
            </a:br>
            <a:r>
              <a:rPr lang="en-US" altLang="en-US" sz="4050"/>
              <a:t>	</a:t>
            </a:r>
            <a:r>
              <a:rPr lang="en-US" altLang="en-US" sz="4050">
                <a:solidFill>
                  <a:srgbClr val="B7E2FF"/>
                </a:solidFill>
              </a:rPr>
              <a:t>Smith and Blinn 96</a:t>
            </a:r>
            <a:br>
              <a:rPr lang="en-US" altLang="en-US" sz="4050">
                <a:solidFill>
                  <a:srgbClr val="B7E2FF"/>
                </a:solidFill>
              </a:rPr>
            </a:br>
            <a:r>
              <a:rPr lang="en-US" altLang="en-US" sz="4050">
                <a:solidFill>
                  <a:srgbClr val="B7E2FF"/>
                </a:solidFill>
              </a:rPr>
              <a:t>	Chuang et al. 02 (Video Matting)</a:t>
            </a:r>
          </a:p>
          <a:p>
            <a:pPr>
              <a:lnSpc>
                <a:spcPct val="90000"/>
              </a:lnSpc>
            </a:pPr>
            <a:endParaRPr lang="en-US" altLang="en-US" sz="4050">
              <a:solidFill>
                <a:srgbClr val="B7E2FF"/>
              </a:solidFill>
            </a:endParaRPr>
          </a:p>
          <a:p>
            <a:pPr>
              <a:lnSpc>
                <a:spcPct val="90000"/>
              </a:lnSpc>
            </a:pPr>
            <a:r>
              <a:rPr lang="en-US" altLang="en-US" sz="4050"/>
              <a:t>Recombining basis lighting</a:t>
            </a:r>
            <a:br>
              <a:rPr lang="en-US" altLang="en-US" sz="4050"/>
            </a:br>
            <a:r>
              <a:rPr lang="en-US" altLang="en-US" sz="4050"/>
              <a:t>	</a:t>
            </a:r>
            <a:r>
              <a:rPr lang="en-US" altLang="en-US" sz="4050">
                <a:solidFill>
                  <a:srgbClr val="B7E2FF"/>
                </a:solidFill>
              </a:rPr>
              <a:t>Debevec et al. 00 (Light Stage 1)	Hawkins et al. 01 (Light Stage 2)	Malzbender et al. 01 (PTMs)</a:t>
            </a:r>
            <a:br>
              <a:rPr lang="en-US" altLang="en-US" sz="4050">
                <a:solidFill>
                  <a:srgbClr val="B7E2FF"/>
                </a:solidFill>
              </a:rPr>
            </a:br>
            <a:r>
              <a:rPr lang="en-US" altLang="en-US" sz="4050">
                <a:solidFill>
                  <a:srgbClr val="B7E2FF"/>
                </a:solidFill>
              </a:rPr>
              <a:t>	Koudelka et al. 01</a:t>
            </a:r>
            <a:br>
              <a:rPr lang="en-US" altLang="en-US" sz="4050">
                <a:solidFill>
                  <a:srgbClr val="B7E2FF"/>
                </a:solidFill>
              </a:rPr>
            </a:br>
            <a:endParaRPr lang="en-US" altLang="en-US" sz="4050">
              <a:solidFill>
                <a:srgbClr val="B7E2FF"/>
              </a:solidFill>
            </a:endParaRPr>
          </a:p>
          <a:p>
            <a:pPr>
              <a:lnSpc>
                <a:spcPct val="90000"/>
              </a:lnSpc>
            </a:pPr>
            <a:r>
              <a:rPr lang="en-US" altLang="en-US" sz="4050"/>
              <a:t>Environment Matting</a:t>
            </a:r>
            <a:br>
              <a:rPr lang="en-US" altLang="en-US" sz="4050"/>
            </a:br>
            <a:r>
              <a:rPr lang="en-US" altLang="en-US" sz="4050"/>
              <a:t>	</a:t>
            </a:r>
            <a:r>
              <a:rPr lang="en-US" altLang="en-US" sz="4050">
                <a:solidFill>
                  <a:srgbClr val="B7E2FF"/>
                </a:solidFill>
              </a:rPr>
              <a:t>Zongker et al. 99</a:t>
            </a:r>
            <a:br>
              <a:rPr lang="en-US" altLang="en-US" sz="4050">
                <a:solidFill>
                  <a:srgbClr val="B7E2FF"/>
                </a:solidFill>
              </a:rPr>
            </a:br>
            <a:r>
              <a:rPr lang="en-US" altLang="en-US" sz="4050">
                <a:solidFill>
                  <a:srgbClr val="B7E2FF"/>
                </a:solidFill>
              </a:rPr>
              <a:t>	Chuang et al. 00 (Real time!)</a:t>
            </a:r>
          </a:p>
        </p:txBody>
      </p:sp>
      <p:graphicFrame>
        <p:nvGraphicFramePr>
          <p:cNvPr id="38917" name="Object 5"/>
          <p:cNvGraphicFramePr>
            <a:graphicFrameLocks noChangeAspect="1"/>
          </p:cNvGraphicFramePr>
          <p:nvPr/>
        </p:nvGraphicFramePr>
        <p:xfrm>
          <a:off x="13944600" y="800101"/>
          <a:ext cx="3086100" cy="1547813"/>
        </p:xfrm>
        <a:graphic>
          <a:graphicData uri="http://schemas.openxmlformats.org/presentationml/2006/ole">
            <mc:AlternateContent xmlns:mc="http://schemas.openxmlformats.org/markup-compatibility/2006">
              <mc:Choice xmlns:v="urn:schemas-microsoft-com:vml" Requires="v">
                <p:oleObj spid="_x0000_s1032" name="Image" r:id="rId3" imgW="4307801" imgH="2160254" progId="Photoshop.Image.5">
                  <p:embed/>
                </p:oleObj>
              </mc:Choice>
              <mc:Fallback>
                <p:oleObj name="Image" r:id="rId3" imgW="4307801" imgH="2160254" progId="Photoshop.Image.5">
                  <p:embed/>
                  <p:pic>
                    <p:nvPicPr>
                      <p:cNvPr id="38917"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44600" y="800101"/>
                        <a:ext cx="3086100" cy="154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8918" name="Object 6"/>
          <p:cNvGraphicFramePr>
            <a:graphicFrameLocks noChangeAspect="1"/>
          </p:cNvGraphicFramePr>
          <p:nvPr/>
        </p:nvGraphicFramePr>
        <p:xfrm>
          <a:off x="14058900" y="2400301"/>
          <a:ext cx="2286000" cy="1874045"/>
        </p:xfrm>
        <a:graphic>
          <a:graphicData uri="http://schemas.openxmlformats.org/presentationml/2006/ole">
            <mc:AlternateContent xmlns:mc="http://schemas.openxmlformats.org/markup-compatibility/2006">
              <mc:Choice xmlns:v="urn:schemas-microsoft-com:vml" Requires="v">
                <p:oleObj spid="_x0000_s1033" name="Image" r:id="rId5" imgW="3812213" imgH="3126015" progId="Photoshop.Image.5">
                  <p:embed/>
                </p:oleObj>
              </mc:Choice>
              <mc:Fallback>
                <p:oleObj name="Image" r:id="rId5" imgW="3812213" imgH="3126015" progId="Photoshop.Image.5">
                  <p:embed/>
                  <p:pic>
                    <p:nvPicPr>
                      <p:cNvPr id="38918"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058900" y="2400301"/>
                        <a:ext cx="2286000" cy="1874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8919" name="Object 7"/>
          <p:cNvGraphicFramePr>
            <a:graphicFrameLocks noChangeAspect="1"/>
          </p:cNvGraphicFramePr>
          <p:nvPr/>
        </p:nvGraphicFramePr>
        <p:xfrm>
          <a:off x="13944600" y="4343400"/>
          <a:ext cx="3659982" cy="1831182"/>
        </p:xfrm>
        <a:graphic>
          <a:graphicData uri="http://schemas.openxmlformats.org/presentationml/2006/ole">
            <mc:AlternateContent xmlns:mc="http://schemas.openxmlformats.org/markup-compatibility/2006">
              <mc:Choice xmlns:v="urn:schemas-microsoft-com:vml" Requires="v">
                <p:oleObj spid="_x0000_s1034" name="Image" r:id="rId7" imgW="3812213" imgH="1906107" progId="Photoshop.Image.5">
                  <p:embed/>
                </p:oleObj>
              </mc:Choice>
              <mc:Fallback>
                <p:oleObj name="Image" r:id="rId7" imgW="3812213" imgH="1906107" progId="Photoshop.Image.5">
                  <p:embed/>
                  <p:pic>
                    <p:nvPicPr>
                      <p:cNvPr id="38919"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944600" y="4343400"/>
                        <a:ext cx="3659982" cy="1831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4172286152"/>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35" name="Picture 11" descr="D:\Powerpoint\SIGGRAPH 2002\LightStage3-SIGGRAPH2002\New Images\desertdomes.tif"/>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13716000" cy="10287000"/>
          </a:xfrm>
          <a:prstGeom prst="rect">
            <a:avLst/>
          </a:prstGeom>
          <a:noFill/>
          <a:extLst>
            <a:ext uri="{909E8E84-426E-40DD-AFC4-6F175D3DCCD1}">
              <a14:hiddenFill xmlns:a14="http://schemas.microsoft.com/office/drawing/2010/main">
                <a:solidFill>
                  <a:srgbClr val="FFFFFF"/>
                </a:solidFill>
              </a14:hiddenFill>
            </a:ext>
          </a:extLst>
        </p:spPr>
      </p:pic>
      <p:pic>
        <p:nvPicPr>
          <p:cNvPr id="52227" name="Picture 3" descr="D:\Powerpoint\SIGGRAPH 2002\LightStage3-SIGGRAPH2002\New Images\desertdomes.tif"/>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14400" y="0"/>
            <a:ext cx="13716000" cy="10287000"/>
          </a:xfrm>
          <a:prstGeom prst="rect">
            <a:avLst/>
          </a:prstGeom>
          <a:noFill/>
          <a:extLst>
            <a:ext uri="{909E8E84-426E-40DD-AFC4-6F175D3DCCD1}">
              <a14:hiddenFill xmlns:a14="http://schemas.microsoft.com/office/drawing/2010/main">
                <a:solidFill>
                  <a:srgbClr val="FFFFFF"/>
                </a:solidFill>
              </a14:hiddenFill>
            </a:ext>
          </a:extLst>
        </p:spPr>
      </p:pic>
      <p:sp>
        <p:nvSpPr>
          <p:cNvPr id="52228" name="Rectangle 4"/>
          <p:cNvSpPr>
            <a:spLocks noChangeArrowheads="1"/>
          </p:cNvSpPr>
          <p:nvPr/>
        </p:nvSpPr>
        <p:spPr bwMode="auto">
          <a:xfrm>
            <a:off x="1714500" y="228600"/>
            <a:ext cx="11658600" cy="1409700"/>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spcBef>
                <a:spcPct val="0"/>
              </a:spcBef>
              <a:defRPr sz="2400">
                <a:solidFill>
                  <a:schemeClr val="tx1"/>
                </a:solidFill>
                <a:latin typeface="Times New Roman" panose="02020603050405020304" pitchFamily="18" charset="0"/>
              </a:defRPr>
            </a:lvl1pPr>
            <a:lvl2pPr>
              <a:spcBef>
                <a:spcPct val="0"/>
              </a:spcBef>
              <a:defRPr sz="2400">
                <a:solidFill>
                  <a:schemeClr val="tx1"/>
                </a:solidFill>
                <a:latin typeface="Times New Roman" panose="02020603050405020304" pitchFamily="18" charset="0"/>
              </a:defRPr>
            </a:lvl2pPr>
            <a:lvl3pPr>
              <a:spcBef>
                <a:spcPct val="0"/>
              </a:spcBef>
              <a:defRPr sz="2400">
                <a:solidFill>
                  <a:schemeClr val="tx1"/>
                </a:solidFill>
                <a:latin typeface="Times New Roman" panose="02020603050405020304" pitchFamily="18" charset="0"/>
              </a:defRPr>
            </a:lvl3pPr>
            <a:lvl4pPr>
              <a:spcBef>
                <a:spcPct val="0"/>
              </a:spcBef>
              <a:defRPr sz="2400">
                <a:solidFill>
                  <a:schemeClr val="tx1"/>
                </a:solidFill>
                <a:latin typeface="Times New Roman" panose="02020603050405020304" pitchFamily="18" charset="0"/>
              </a:defRPr>
            </a:lvl4pPr>
            <a:lvl5pPr>
              <a:spcBef>
                <a:spcPct val="0"/>
              </a:spcBef>
              <a:defRPr sz="2400">
                <a:solidFill>
                  <a:schemeClr val="tx1"/>
                </a:solidFill>
                <a:latin typeface="Times New Roman" panose="02020603050405020304" pitchFamily="18" charset="0"/>
              </a:defRPr>
            </a:lvl5pPr>
            <a:lvl6pPr marL="457200" fontAlgn="base">
              <a:spcBef>
                <a:spcPct val="0"/>
              </a:spcBef>
              <a:spcAft>
                <a:spcPct val="0"/>
              </a:spcAft>
              <a:defRPr sz="2400">
                <a:solidFill>
                  <a:schemeClr val="tx1"/>
                </a:solidFill>
                <a:latin typeface="Times New Roman" panose="02020603050405020304" pitchFamily="18" charset="0"/>
              </a:defRPr>
            </a:lvl6pPr>
            <a:lvl7pPr marL="914400" fontAlgn="base">
              <a:spcBef>
                <a:spcPct val="0"/>
              </a:spcBef>
              <a:spcAft>
                <a:spcPct val="0"/>
              </a:spcAft>
              <a:defRPr sz="2400">
                <a:solidFill>
                  <a:schemeClr val="tx1"/>
                </a:solidFill>
                <a:latin typeface="Times New Roman" panose="02020603050405020304" pitchFamily="18" charset="0"/>
              </a:defRPr>
            </a:lvl7pPr>
            <a:lvl8pPr marL="1371600" fontAlgn="base">
              <a:spcBef>
                <a:spcPct val="0"/>
              </a:spcBef>
              <a:spcAft>
                <a:spcPct val="0"/>
              </a:spcAft>
              <a:defRPr sz="2400">
                <a:solidFill>
                  <a:schemeClr val="tx1"/>
                </a:solidFill>
                <a:latin typeface="Times New Roman" panose="02020603050405020304" pitchFamily="18" charset="0"/>
              </a:defRPr>
            </a:lvl8pPr>
            <a:lvl9pPr marL="1828800" fontAlgn="base">
              <a:spcBef>
                <a:spcPct val="0"/>
              </a:spcBef>
              <a:spcAft>
                <a:spcPct val="0"/>
              </a:spcAft>
              <a:defRPr sz="2400">
                <a:solidFill>
                  <a:schemeClr val="tx1"/>
                </a:solidFill>
                <a:latin typeface="Times New Roman" panose="02020603050405020304" pitchFamily="18" charset="0"/>
              </a:defRPr>
            </a:lvl9pPr>
          </a:lstStyle>
          <a:p>
            <a:pPr algn="ctr" defTabSz="1371600" eaLnBrk="0" fontAlgn="base" hangingPunct="0">
              <a:lnSpc>
                <a:spcPct val="105000"/>
              </a:lnSpc>
              <a:spcAft>
                <a:spcPct val="0"/>
              </a:spcAft>
            </a:pPr>
            <a:r>
              <a:rPr lang="en-US" altLang="en-US" sz="6150" b="1">
                <a:solidFill>
                  <a:srgbClr val="FFFFFF"/>
                </a:solidFill>
                <a:latin typeface="Bookman Old Style" panose="02050604050505020204" pitchFamily="18" charset="0"/>
              </a:rPr>
              <a:t>www.desertdomes.com</a:t>
            </a:r>
          </a:p>
        </p:txBody>
      </p:sp>
      <p:pic>
        <p:nvPicPr>
          <p:cNvPr id="52229" name="Picture 5" descr="D:\Powerpoint\SIGGRAPH 2002\LightStage3-SIGGRAPH2002\New Images\1v.gif"/>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35858" y="1600200"/>
            <a:ext cx="1945481" cy="1516857"/>
          </a:xfrm>
          <a:prstGeom prst="rect">
            <a:avLst/>
          </a:prstGeom>
          <a:noFill/>
          <a:extLst>
            <a:ext uri="{909E8E84-426E-40DD-AFC4-6F175D3DCCD1}">
              <a14:hiddenFill xmlns:a14="http://schemas.microsoft.com/office/drawing/2010/main">
                <a:solidFill>
                  <a:srgbClr val="FFFFFF"/>
                </a:solidFill>
              </a14:hiddenFill>
            </a:ext>
          </a:extLst>
        </p:spPr>
      </p:pic>
      <p:pic>
        <p:nvPicPr>
          <p:cNvPr id="52230" name="Picture 6" descr="D:\Powerpoint\SIGGRAPH 2002\LightStage3-SIGGRAPH2002\New Images\2v.gif"/>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135857" y="3302795"/>
            <a:ext cx="1950243" cy="1042988"/>
          </a:xfrm>
          <a:prstGeom prst="rect">
            <a:avLst/>
          </a:prstGeom>
          <a:noFill/>
          <a:extLst>
            <a:ext uri="{909E8E84-426E-40DD-AFC4-6F175D3DCCD1}">
              <a14:hiddenFill xmlns:a14="http://schemas.microsoft.com/office/drawing/2010/main">
                <a:solidFill>
                  <a:srgbClr val="FFFFFF"/>
                </a:solidFill>
              </a14:hiddenFill>
            </a:ext>
          </a:extLst>
        </p:spPr>
      </p:pic>
      <p:pic>
        <p:nvPicPr>
          <p:cNvPr id="52231" name="Picture 7" descr="D:\Powerpoint\SIGGRAPH 2002\LightStage3-SIGGRAPH2002\New Images\3v.gif"/>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135858" y="4583907"/>
            <a:ext cx="1945481" cy="1216818"/>
          </a:xfrm>
          <a:prstGeom prst="rect">
            <a:avLst/>
          </a:prstGeom>
          <a:noFill/>
          <a:extLst>
            <a:ext uri="{909E8E84-426E-40DD-AFC4-6F175D3DCCD1}">
              <a14:hiddenFill xmlns:a14="http://schemas.microsoft.com/office/drawing/2010/main">
                <a:solidFill>
                  <a:srgbClr val="FFFFFF"/>
                </a:solidFill>
              </a14:hiddenFill>
            </a:ext>
          </a:extLst>
        </p:spPr>
      </p:pic>
      <p:pic>
        <p:nvPicPr>
          <p:cNvPr id="52232" name="Picture 8" descr="D:\Powerpoint\SIGGRAPH 2002\LightStage3-SIGGRAPH2002\New Images\4v.gif"/>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135858" y="5967413"/>
            <a:ext cx="1945481" cy="1109663"/>
          </a:xfrm>
          <a:prstGeom prst="rect">
            <a:avLst/>
          </a:prstGeom>
          <a:noFill/>
          <a:extLst>
            <a:ext uri="{909E8E84-426E-40DD-AFC4-6F175D3DCCD1}">
              <a14:hiddenFill xmlns:a14="http://schemas.microsoft.com/office/drawing/2010/main">
                <a:solidFill>
                  <a:srgbClr val="FFFFFF"/>
                </a:solidFill>
              </a14:hiddenFill>
            </a:ext>
          </a:extLst>
        </p:spPr>
      </p:pic>
      <p:pic>
        <p:nvPicPr>
          <p:cNvPr id="52233" name="Picture 9" descr="D:\Powerpoint\SIGGRAPH 2002\LightStage3-SIGGRAPH2002\New Images\5v.gif"/>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1135858" y="7224713"/>
            <a:ext cx="1945481" cy="1109663"/>
          </a:xfrm>
          <a:prstGeom prst="rect">
            <a:avLst/>
          </a:prstGeom>
          <a:noFill/>
          <a:extLst>
            <a:ext uri="{909E8E84-426E-40DD-AFC4-6F175D3DCCD1}">
              <a14:hiddenFill xmlns:a14="http://schemas.microsoft.com/office/drawing/2010/main">
                <a:solidFill>
                  <a:srgbClr val="FFFFFF"/>
                </a:solidFill>
              </a14:hiddenFill>
            </a:ext>
          </a:extLst>
        </p:spPr>
      </p:pic>
      <p:pic>
        <p:nvPicPr>
          <p:cNvPr id="52234" name="Picture 10" descr="D:\Powerpoint\SIGGRAPH 2002\LightStage3-SIGGRAPH2002\New Images\6v.gif"/>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1135858" y="8641558"/>
            <a:ext cx="1947863" cy="1014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41740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D:\Powerpoint\SIGGRAPH 2002\LightStage3-SIGGRAPH2002\New Images\IMG_1664.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13716000" cy="1028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32448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476250" y="228600"/>
            <a:ext cx="12668250" cy="952500"/>
          </a:xfrm>
        </p:spPr>
        <p:txBody>
          <a:bodyPr/>
          <a:lstStyle/>
          <a:p>
            <a:pPr algn="ctr"/>
            <a:r>
              <a:rPr lang="en-US" altLang="en-US" sz="4950"/>
              <a:t>Color Kinetics iColor MR Light</a:t>
            </a:r>
          </a:p>
        </p:txBody>
      </p:sp>
      <p:pic>
        <p:nvPicPr>
          <p:cNvPr id="55299" name="Picture 3" descr="D:\Powerpoint\SIGGRAPH 2002\LightStage3-SIGGRAPH2002\New Images\iColorMR-bw.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944600" y="2514600"/>
            <a:ext cx="2590800" cy="2667000"/>
          </a:xfrm>
          <a:prstGeom prst="rect">
            <a:avLst/>
          </a:prstGeom>
          <a:noFill/>
          <a:extLst>
            <a:ext uri="{909E8E84-426E-40DD-AFC4-6F175D3DCCD1}">
              <a14:hiddenFill xmlns:a14="http://schemas.microsoft.com/office/drawing/2010/main">
                <a:solidFill>
                  <a:srgbClr val="FFFFFF"/>
                </a:solidFill>
              </a14:hiddenFill>
            </a:ext>
          </a:extLst>
        </p:spPr>
      </p:pic>
      <p:pic>
        <p:nvPicPr>
          <p:cNvPr id="55301" name="Picture 5" descr="D:\Powerpoint\SIGGRAPH 2002\LightStage3-SIGGRAPH2002\New Images\iColorMR-beautyshot.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400300" y="1485900"/>
            <a:ext cx="8915400" cy="6686550"/>
          </a:xfrm>
          <a:prstGeom prst="rect">
            <a:avLst/>
          </a:prstGeom>
          <a:noFill/>
          <a:ln w="9525">
            <a:solidFill>
              <a:srgbClr val="FFFFFF"/>
            </a:solidFill>
            <a:miter lim="800000"/>
            <a:headEnd/>
            <a:tailEnd/>
          </a:ln>
          <a:effectLst>
            <a:outerShdw dist="53882" dir="2700000" algn="ctr" rotWithShape="0">
              <a:srgbClr val="000000"/>
            </a:outerShdw>
          </a:effectLst>
          <a:extLst>
            <a:ext uri="{909E8E84-426E-40DD-AFC4-6F175D3DCCD1}">
              <a14:hiddenFill xmlns:a14="http://schemas.microsoft.com/office/drawing/2010/main">
                <a:solidFill>
                  <a:srgbClr val="FFFFFF"/>
                </a:solidFill>
              </a14:hiddenFill>
            </a:ext>
          </a:extLst>
        </p:spPr>
      </p:pic>
      <p:pic>
        <p:nvPicPr>
          <p:cNvPr id="55302" name="Picture 6" descr="logo"/>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81013" y="8229600"/>
            <a:ext cx="1462088" cy="1600200"/>
          </a:xfrm>
          <a:prstGeom prst="rect">
            <a:avLst/>
          </a:prstGeom>
          <a:noFill/>
          <a:extLst>
            <a:ext uri="{909E8E84-426E-40DD-AFC4-6F175D3DCCD1}">
              <a14:hiddenFill xmlns:a14="http://schemas.microsoft.com/office/drawing/2010/main">
                <a:solidFill>
                  <a:srgbClr val="FFFFFF"/>
                </a:solidFill>
              </a14:hiddenFill>
            </a:ext>
          </a:extLst>
        </p:spPr>
      </p:pic>
      <p:sp>
        <p:nvSpPr>
          <p:cNvPr id="55303" name="Text Box 7"/>
          <p:cNvSpPr txBox="1">
            <a:spLocks noChangeArrowheads="1"/>
          </p:cNvSpPr>
          <p:nvPr/>
        </p:nvSpPr>
        <p:spPr bwMode="auto">
          <a:xfrm>
            <a:off x="2743200" y="8229601"/>
            <a:ext cx="9258300" cy="1477328"/>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defTabSz="1371600" eaLnBrk="0" fontAlgn="base" hangingPunct="0">
              <a:spcBef>
                <a:spcPct val="50000"/>
              </a:spcBef>
              <a:spcAft>
                <a:spcPct val="0"/>
              </a:spcAft>
              <a:buFont typeface="Wingdings" panose="05000000000000000000" pitchFamily="2" charset="2"/>
              <a:buChar char="§"/>
            </a:pPr>
            <a:r>
              <a:rPr lang="en-US" altLang="en-US" sz="3600">
                <a:solidFill>
                  <a:srgbClr val="FFFFFF"/>
                </a:solidFill>
                <a:latin typeface="Times New Roman" panose="02020603050405020304" pitchFamily="18" charset="0"/>
              </a:rPr>
              <a:t>18 LEDs: 8 Red, 5 Green, 5 Blue</a:t>
            </a:r>
          </a:p>
          <a:p>
            <a:pPr defTabSz="1371600" eaLnBrk="0" fontAlgn="base" hangingPunct="0">
              <a:spcBef>
                <a:spcPct val="50000"/>
              </a:spcBef>
              <a:spcAft>
                <a:spcPct val="0"/>
              </a:spcAft>
              <a:buFont typeface="Wingdings" panose="05000000000000000000" pitchFamily="2" charset="2"/>
              <a:buChar char="§"/>
            </a:pPr>
            <a:r>
              <a:rPr lang="en-US" altLang="en-US" sz="3600">
                <a:solidFill>
                  <a:srgbClr val="FFFFFF"/>
                </a:solidFill>
                <a:latin typeface="Times New Roman" panose="02020603050405020304" pitchFamily="18" charset="0"/>
              </a:rPr>
              <a:t> USB Addressable, 8-bit RGB values</a:t>
            </a:r>
          </a:p>
        </p:txBody>
      </p:sp>
      <p:sp>
        <p:nvSpPr>
          <p:cNvPr id="55304" name="Rectangle 8"/>
          <p:cNvSpPr>
            <a:spLocks noChangeArrowheads="1"/>
          </p:cNvSpPr>
          <p:nvPr/>
        </p:nvSpPr>
        <p:spPr bwMode="auto">
          <a:xfrm>
            <a:off x="1" y="9782176"/>
            <a:ext cx="310296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1371600" eaLnBrk="0" fontAlgn="base" hangingPunct="0">
              <a:spcBef>
                <a:spcPct val="50000"/>
              </a:spcBef>
              <a:spcAft>
                <a:spcPct val="0"/>
              </a:spcAft>
            </a:pPr>
            <a:r>
              <a:rPr lang="en-US" altLang="en-US" sz="2400">
                <a:solidFill>
                  <a:srgbClr val="FFFFFF"/>
                </a:solidFill>
                <a:latin typeface="Times New Roman" panose="02020603050405020304" pitchFamily="18" charset="0"/>
              </a:rPr>
              <a:t>www.colorkinetics.com</a:t>
            </a:r>
          </a:p>
        </p:txBody>
      </p:sp>
    </p:spTree>
    <p:extLst>
      <p:ext uri="{BB962C8B-B14F-4D97-AF65-F5344CB8AC3E}">
        <p14:creationId xmlns:p14="http://schemas.microsoft.com/office/powerpoint/2010/main" val="29116301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D:\Powerpoint\SIGGRAPH 2002\LightStage3-SIGGRAPH2002\New Images\IMG_2104.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13716000" cy="1028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76238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endParaRPr lang="en-US" altLang="en-US"/>
          </a:p>
        </p:txBody>
      </p:sp>
      <p:pic>
        <p:nvPicPr>
          <p:cNvPr id="15363" name="Picture 3" descr="D:\LightStage3-SIGGRAPH2002\I\graceshot.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50045" y="457200"/>
            <a:ext cx="13013531" cy="8555832"/>
          </a:xfrm>
          <a:prstGeom prst="rect">
            <a:avLst/>
          </a:prstGeom>
          <a:noFill/>
          <a:extLst>
            <a:ext uri="{909E8E84-426E-40DD-AFC4-6F175D3DCCD1}">
              <a14:hiddenFill xmlns:a14="http://schemas.microsoft.com/office/drawing/2010/main">
                <a:solidFill>
                  <a:srgbClr val="FFFFFF"/>
                </a:solidFill>
              </a14:hiddenFill>
            </a:ext>
          </a:extLst>
        </p:spPr>
      </p:pic>
      <p:sp>
        <p:nvSpPr>
          <p:cNvPr id="15364" name="Text Box 4"/>
          <p:cNvSpPr txBox="1">
            <a:spLocks noChangeArrowheads="1"/>
          </p:cNvSpPr>
          <p:nvPr/>
        </p:nvSpPr>
        <p:spPr bwMode="auto">
          <a:xfrm>
            <a:off x="914400" y="9189245"/>
            <a:ext cx="10287000" cy="830997"/>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defTabSz="1371600" eaLnBrk="0" fontAlgn="base" hangingPunct="0">
              <a:spcBef>
                <a:spcPct val="50000"/>
              </a:spcBef>
              <a:spcAft>
                <a:spcPct val="0"/>
              </a:spcAft>
            </a:pPr>
            <a:r>
              <a:rPr lang="en-US" altLang="en-US" sz="4800" b="1">
                <a:solidFill>
                  <a:srgbClr val="FFFFFF"/>
                </a:solidFill>
                <a:latin typeface="Bookman Old Style" panose="02050604050505020204" pitchFamily="18" charset="0"/>
              </a:rPr>
              <a:t>Light Stage 3 Control Program</a:t>
            </a:r>
          </a:p>
        </p:txBody>
      </p:sp>
    </p:spTree>
    <p:extLst>
      <p:ext uri="{BB962C8B-B14F-4D97-AF65-F5344CB8AC3E}">
        <p14:creationId xmlns:p14="http://schemas.microsoft.com/office/powerpoint/2010/main" val="20111282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1026"/>
          <p:cNvSpPr>
            <a:spLocks noGrp="1" noChangeArrowheads="1"/>
          </p:cNvSpPr>
          <p:nvPr>
            <p:ph type="title"/>
          </p:nvPr>
        </p:nvSpPr>
        <p:spPr>
          <a:xfrm>
            <a:off x="476250" y="304800"/>
            <a:ext cx="9591675" cy="1295400"/>
          </a:xfrm>
        </p:spPr>
        <p:txBody>
          <a:bodyPr/>
          <a:lstStyle/>
          <a:p>
            <a:r>
              <a:rPr lang="en-US" altLang="en-US"/>
              <a:t>Illuminated Actors</a:t>
            </a:r>
          </a:p>
        </p:txBody>
      </p:sp>
      <p:pic>
        <p:nvPicPr>
          <p:cNvPr id="64516" name="Picture 1028" descr="M:\www\Probes\rnl_probe.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28700" y="5600700"/>
            <a:ext cx="29718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miter lim="800000"/>
                <a:headEnd/>
                <a:tailEnd/>
              </a14:hiddenLine>
            </a:ext>
          </a:extLst>
        </p:spPr>
      </p:pic>
      <p:pic>
        <p:nvPicPr>
          <p:cNvPr id="64517" name="Picture 1029" descr="M:\www\Probes\grace_probe.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829800" y="5600700"/>
            <a:ext cx="29718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miter lim="800000"/>
                <a:headEnd/>
                <a:tailEnd/>
              </a14:hiddenLine>
            </a:ext>
          </a:extLst>
        </p:spPr>
      </p:pic>
      <p:pic>
        <p:nvPicPr>
          <p:cNvPr id="64518" name="Picture 1030" descr="M:\www\Probes\uffizi_probe.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486400" y="5600700"/>
            <a:ext cx="29718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miter lim="800000"/>
                <a:headEnd/>
                <a:tailEnd/>
              </a14:hiddenLine>
            </a:ext>
          </a:extLst>
        </p:spPr>
      </p:pic>
      <p:pic>
        <p:nvPicPr>
          <p:cNvPr id="64519" name="Picture 1031" descr="G:\Powerpoint\SIGGRAPH 2002\LightStage3-SIGGRAPH2002\New Images\emily-ls3.bmp"/>
          <p:cNvPicPr>
            <a:picLocks noChangeAspect="1" noChangeArrowheads="1"/>
          </p:cNvPicPr>
          <p:nvPr/>
        </p:nvPicPr>
        <p:blipFill>
          <a:blip r:embed="rId5" cstate="hqprint">
            <a:lum bright="6000" contrast="12000"/>
            <a:extLst>
              <a:ext uri="{28A0092B-C50C-407E-A947-70E740481C1C}">
                <a14:useLocalDpi xmlns:a14="http://schemas.microsoft.com/office/drawing/2010/main"/>
              </a:ext>
            </a:extLst>
          </a:blip>
          <a:srcRect/>
          <a:stretch>
            <a:fillRect/>
          </a:stretch>
        </p:blipFill>
        <p:spPr bwMode="auto">
          <a:xfrm>
            <a:off x="14173200" y="685800"/>
            <a:ext cx="4114800" cy="3126582"/>
          </a:xfrm>
          <a:prstGeom prst="rect">
            <a:avLst/>
          </a:prstGeom>
          <a:noFill/>
          <a:ln w="9525">
            <a:solidFill>
              <a:srgbClr val="FFFFFF"/>
            </a:solidFill>
            <a:miter lim="800000"/>
            <a:headEnd/>
            <a:tailEnd/>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Lst>
        </p:spPr>
      </p:pic>
      <p:pic>
        <p:nvPicPr>
          <p:cNvPr id="64522" name="Picture 1034" descr="G:\Powerpoint\SIGGRAPH 2002\LightStage3-SIGGRAPH2002\New Images\emily-ls3-grace2.bmp"/>
          <p:cNvPicPr>
            <a:picLocks noChangeAspect="1" noChangeArrowheads="1"/>
          </p:cNvPicPr>
          <p:nvPr/>
        </p:nvPicPr>
        <p:blipFill>
          <a:blip r:embed="rId6">
            <a:lum bright="24000" contrast="42000"/>
            <a:extLst>
              <a:ext uri="{28A0092B-C50C-407E-A947-70E740481C1C}">
                <a14:useLocalDpi xmlns:a14="http://schemas.microsoft.com/office/drawing/2010/main"/>
              </a:ext>
            </a:extLst>
          </a:blip>
          <a:srcRect/>
          <a:stretch>
            <a:fillRect/>
          </a:stretch>
        </p:blipFill>
        <p:spPr bwMode="auto">
          <a:xfrm>
            <a:off x="13944600" y="2286000"/>
            <a:ext cx="3543300" cy="2657475"/>
          </a:xfrm>
          <a:prstGeom prst="rect">
            <a:avLst/>
          </a:prstGeom>
          <a:noFill/>
          <a:extLst>
            <a:ext uri="{909E8E84-426E-40DD-AFC4-6F175D3DCCD1}">
              <a14:hiddenFill xmlns:a14="http://schemas.microsoft.com/office/drawing/2010/main">
                <a:solidFill>
                  <a:srgbClr val="FFFFFF"/>
                </a:solidFill>
              </a14:hiddenFill>
            </a:ext>
          </a:extLst>
        </p:spPr>
      </p:pic>
      <p:pic>
        <p:nvPicPr>
          <p:cNvPr id="64523" name="Picture 1035" descr="G:\Powerpoint\SIGGRAPH 2002\LightStage3-SIGGRAPH2002\New Images\emily-ls3-grace2r.jpg"/>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13944600" y="5257800"/>
            <a:ext cx="4381500" cy="3286125"/>
          </a:xfrm>
          <a:prstGeom prst="rect">
            <a:avLst/>
          </a:prstGeom>
          <a:noFill/>
          <a:extLst>
            <a:ext uri="{909E8E84-426E-40DD-AFC4-6F175D3DCCD1}">
              <a14:hiddenFill xmlns:a14="http://schemas.microsoft.com/office/drawing/2010/main">
                <a:solidFill>
                  <a:srgbClr val="FFFFFF"/>
                </a:solidFill>
              </a14:hiddenFill>
            </a:ext>
          </a:extLst>
        </p:spPr>
      </p:pic>
      <p:pic>
        <p:nvPicPr>
          <p:cNvPr id="64527" name="Picture 1039" descr="G:\Powerpoint\SIGGRAPH 2002\LightStage3-SIGGRAPH2002\New Images\emily-ls3.bmp"/>
          <p:cNvPicPr>
            <a:picLocks noChangeAspect="1" noChangeArrowheads="1"/>
          </p:cNvPicPr>
          <p:nvPr/>
        </p:nvPicPr>
        <p:blipFill>
          <a:blip r:embed="rId8">
            <a:lum bright="6000" contrast="12000"/>
            <a:extLst>
              <a:ext uri="{28A0092B-C50C-407E-A947-70E740481C1C}">
                <a14:useLocalDpi xmlns:a14="http://schemas.microsoft.com/office/drawing/2010/main"/>
              </a:ext>
            </a:extLst>
          </a:blip>
          <a:srcRect/>
          <a:stretch>
            <a:fillRect/>
          </a:stretch>
        </p:blipFill>
        <p:spPr bwMode="auto">
          <a:xfrm>
            <a:off x="13944600" y="6091238"/>
            <a:ext cx="5598320" cy="4195763"/>
          </a:xfrm>
          <a:prstGeom prst="rect">
            <a:avLst/>
          </a:prstGeom>
          <a:noFill/>
          <a:ln w="9525">
            <a:solidFill>
              <a:srgbClr val="FFFFFF"/>
            </a:solidFill>
            <a:miter lim="800000"/>
            <a:headEnd/>
            <a:tailEnd/>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Lst>
        </p:spPr>
      </p:pic>
      <p:grpSp>
        <p:nvGrpSpPr>
          <p:cNvPr id="64528" name="Group 1040"/>
          <p:cNvGrpSpPr>
            <a:grpSpLocks/>
          </p:cNvGrpSpPr>
          <p:nvPr/>
        </p:nvGrpSpPr>
        <p:grpSpPr bwMode="auto">
          <a:xfrm>
            <a:off x="342900" y="2057400"/>
            <a:ext cx="13030200" cy="3126582"/>
            <a:chOff x="144" y="864"/>
            <a:chExt cx="5472" cy="1313"/>
          </a:xfrm>
        </p:grpSpPr>
        <p:pic>
          <p:nvPicPr>
            <p:cNvPr id="64524" name="Picture 1036" descr="G:\Powerpoint\SIGGRAPH 2002\LightStage3-SIGGRAPH2002\New Images\emily-ls3-gracer.jpg"/>
            <p:cNvPicPr>
              <a:picLocks noChangeAspect="1" noChangeArrowheads="1"/>
            </p:cNvPicPr>
            <p:nvPr/>
          </p:nvPicPr>
          <p:blipFill>
            <a:blip r:embed="rId9" cstate="hqprint">
              <a:lum bright="30000" contrast="42000"/>
              <a:extLst>
                <a:ext uri="{28A0092B-C50C-407E-A947-70E740481C1C}">
                  <a14:useLocalDpi xmlns:a14="http://schemas.microsoft.com/office/drawing/2010/main"/>
                </a:ext>
              </a:extLst>
            </a:blip>
            <a:srcRect/>
            <a:stretch>
              <a:fillRect/>
            </a:stretch>
          </p:blipFill>
          <p:spPr bwMode="auto">
            <a:xfrm>
              <a:off x="3888" y="864"/>
              <a:ext cx="1728" cy="1296"/>
            </a:xfrm>
            <a:prstGeom prst="rect">
              <a:avLst/>
            </a:prstGeom>
            <a:noFill/>
            <a:ln w="9525">
              <a:solidFill>
                <a:srgbClr val="FFFFFF"/>
              </a:solidFill>
              <a:miter lim="800000"/>
              <a:headEnd/>
              <a:tailEnd/>
            </a:ln>
            <a:effectLst>
              <a:outerShdw dist="71842" dir="2700000" algn="ctr" rotWithShape="0">
                <a:srgbClr val="000000"/>
              </a:outerShdw>
            </a:effectLst>
            <a:extLst>
              <a:ext uri="{909E8E84-426E-40DD-AFC4-6F175D3DCCD1}">
                <a14:hiddenFill xmlns:a14="http://schemas.microsoft.com/office/drawing/2010/main">
                  <a:solidFill>
                    <a:srgbClr val="FFFFFF"/>
                  </a:solidFill>
                </a14:hiddenFill>
              </a:ext>
            </a:extLst>
          </p:spPr>
        </p:pic>
        <p:pic>
          <p:nvPicPr>
            <p:cNvPr id="64520" name="Picture 1032" descr="D:\LightStage3-SIGGRAPH2002\I\Matte\color0412raw.jpg"/>
            <p:cNvPicPr>
              <a:picLocks noChangeAspect="1" noChangeArrowheads="1"/>
            </p:cNvPicPr>
            <p:nvPr/>
          </p:nvPicPr>
          <p:blipFill>
            <a:blip r:embed="rId10" cstate="hqprint">
              <a:lum bright="-6000" contrast="-12000"/>
              <a:extLst>
                <a:ext uri="{28A0092B-C50C-407E-A947-70E740481C1C}">
                  <a14:useLocalDpi xmlns:a14="http://schemas.microsoft.com/office/drawing/2010/main"/>
                </a:ext>
              </a:extLst>
            </a:blip>
            <a:srcRect/>
            <a:stretch>
              <a:fillRect/>
            </a:stretch>
          </p:blipFill>
          <p:spPr bwMode="auto">
            <a:xfrm>
              <a:off x="2016" y="864"/>
              <a:ext cx="1728" cy="1313"/>
            </a:xfrm>
            <a:prstGeom prst="rect">
              <a:avLst/>
            </a:prstGeom>
            <a:noFill/>
            <a:ln w="9525">
              <a:solidFill>
                <a:srgbClr val="FFFFFF"/>
              </a:solidFill>
              <a:miter lim="800000"/>
              <a:headEnd/>
              <a:tailEnd/>
            </a:ln>
            <a:effectLst>
              <a:outerShdw dist="71842" dir="2700000" algn="ctr" rotWithShape="0">
                <a:srgbClr val="000000"/>
              </a:outerShdw>
            </a:effectLst>
            <a:extLst>
              <a:ext uri="{909E8E84-426E-40DD-AFC4-6F175D3DCCD1}">
                <a14:hiddenFill xmlns:a14="http://schemas.microsoft.com/office/drawing/2010/main">
                  <a:solidFill>
                    <a:srgbClr val="FFFFFF"/>
                  </a:solidFill>
                </a14:hiddenFill>
              </a:ext>
            </a:extLst>
          </p:spPr>
        </p:pic>
        <p:pic>
          <p:nvPicPr>
            <p:cNvPr id="64525" name="Picture 1037" descr="G:\Powerpoint\SIGGRAPH 2002\LightStage3-SIGGRAPH2002\New Images\emily-ls3r.jpg"/>
            <p:cNvPicPr>
              <a:picLocks noChangeAspect="1" noChangeArrowheads="1"/>
            </p:cNvPicPr>
            <p:nvPr/>
          </p:nvPicPr>
          <p:blipFill>
            <a:blip r:embed="rId11" cstate="hqprint">
              <a:lum bright="6000" contrast="6000"/>
              <a:extLst>
                <a:ext uri="{28A0092B-C50C-407E-A947-70E740481C1C}">
                  <a14:useLocalDpi xmlns:a14="http://schemas.microsoft.com/office/drawing/2010/main"/>
                </a:ext>
              </a:extLst>
            </a:blip>
            <a:srcRect/>
            <a:stretch>
              <a:fillRect/>
            </a:stretch>
          </p:blipFill>
          <p:spPr bwMode="auto">
            <a:xfrm>
              <a:off x="144" y="864"/>
              <a:ext cx="1728" cy="1296"/>
            </a:xfrm>
            <a:prstGeom prst="rect">
              <a:avLst/>
            </a:prstGeom>
            <a:noFill/>
            <a:ln w="9525">
              <a:solidFill>
                <a:srgbClr val="FFFFFF"/>
              </a:solidFill>
              <a:miter lim="800000"/>
              <a:headEnd/>
              <a:tailEnd/>
            </a:ln>
            <a:effectLst>
              <a:outerShdw dist="71842" dir="2700000" algn="ctr" rotWithShape="0">
                <a:srgbClr val="000000"/>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3883864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descr="D:\LightStage3-SIGGRAPH2002\I\Matte\final0202.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4058900" y="4914900"/>
            <a:ext cx="3886200" cy="2914650"/>
          </a:xfrm>
          <a:prstGeom prst="rect">
            <a:avLst/>
          </a:prstGeom>
          <a:noFill/>
          <a:ln w="9525">
            <a:solidFill>
              <a:srgbClr val="FFFFFF"/>
            </a:solidFill>
            <a:miter lim="800000"/>
            <a:headEnd/>
            <a:tailEnd/>
          </a:ln>
          <a:effectLst>
            <a:outerShdw dist="53882" dir="2700000" algn="ctr" rotWithShape="0">
              <a:srgbClr val="000000"/>
            </a:outerShdw>
          </a:effectLst>
          <a:extLst>
            <a:ext uri="{909E8E84-426E-40DD-AFC4-6F175D3DCCD1}">
              <a14:hiddenFill xmlns:a14="http://schemas.microsoft.com/office/drawing/2010/main">
                <a:solidFill>
                  <a:srgbClr val="FFFFFF"/>
                </a:solidFill>
              </a14:hiddenFill>
            </a:ext>
          </a:extLst>
        </p:spPr>
      </p:pic>
      <p:pic>
        <p:nvPicPr>
          <p:cNvPr id="11272" name="Picture 8" descr="D:\LightStage3-SIGGRAPH2002\I\Matte\color0412raw.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371600" y="1714500"/>
            <a:ext cx="4686300" cy="3514725"/>
          </a:xfrm>
          <a:prstGeom prst="rect">
            <a:avLst/>
          </a:prstGeom>
          <a:noFill/>
          <a:ln w="9525">
            <a:solidFill>
              <a:srgbClr val="FFFFFF"/>
            </a:solidFill>
            <a:miter lim="800000"/>
            <a:headEnd/>
            <a:tailEnd/>
          </a:ln>
          <a:effectLst>
            <a:outerShdw dist="53882" dir="2700000" algn="ctr" rotWithShape="0">
              <a:srgbClr val="000000"/>
            </a:outerShdw>
          </a:effectLst>
          <a:extLst>
            <a:ext uri="{909E8E84-426E-40DD-AFC4-6F175D3DCCD1}">
              <a14:hiddenFill xmlns:a14="http://schemas.microsoft.com/office/drawing/2010/main">
                <a:solidFill>
                  <a:srgbClr val="FFFFFF"/>
                </a:solidFill>
              </a14:hiddenFill>
            </a:ext>
          </a:extLst>
        </p:spPr>
      </p:pic>
      <p:pic>
        <p:nvPicPr>
          <p:cNvPr id="11266" name="Picture 2" descr="D:\LightStage3-SIGGRAPH2002\I\Matte\back0202.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4058900" y="1600200"/>
            <a:ext cx="3886200" cy="2914650"/>
          </a:xfrm>
          <a:prstGeom prst="rect">
            <a:avLst/>
          </a:prstGeom>
          <a:noFill/>
          <a:ln w="9525">
            <a:solidFill>
              <a:srgbClr val="FFFFFF"/>
            </a:solidFill>
            <a:miter lim="800000"/>
            <a:headEnd/>
            <a:tailEnd/>
          </a:ln>
          <a:effectLst>
            <a:outerShdw dist="53882" dir="2700000" algn="ctr" rotWithShape="0">
              <a:srgbClr val="000000"/>
            </a:outerShdw>
          </a:effectLst>
          <a:extLst>
            <a:ext uri="{909E8E84-426E-40DD-AFC4-6F175D3DCCD1}">
              <a14:hiddenFill xmlns:a14="http://schemas.microsoft.com/office/drawing/2010/main">
                <a:solidFill>
                  <a:srgbClr val="FFFFFF"/>
                </a:solidFill>
              </a14:hiddenFill>
            </a:ext>
          </a:extLst>
        </p:spPr>
      </p:pic>
      <p:sp>
        <p:nvSpPr>
          <p:cNvPr id="11268" name="Rectangle 4"/>
          <p:cNvSpPr>
            <a:spLocks noGrp="1" noChangeArrowheads="1"/>
          </p:cNvSpPr>
          <p:nvPr>
            <p:ph type="title"/>
          </p:nvPr>
        </p:nvSpPr>
        <p:spPr>
          <a:xfrm>
            <a:off x="476250" y="228600"/>
            <a:ext cx="12782550" cy="952500"/>
          </a:xfrm>
        </p:spPr>
        <p:txBody>
          <a:bodyPr/>
          <a:lstStyle/>
          <a:p>
            <a:r>
              <a:rPr lang="en-US" altLang="en-US" sz="4950"/>
              <a:t>Obtaining a Matte</a:t>
            </a:r>
          </a:p>
        </p:txBody>
      </p:sp>
      <p:pic>
        <p:nvPicPr>
          <p:cNvPr id="11269" name="Picture 5" descr="D:\LightStage3-SIGGRAPH2002\I\Matte\matte_emily3_clean_r.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4173200" y="5486401"/>
            <a:ext cx="3888582" cy="2919413"/>
          </a:xfrm>
          <a:prstGeom prst="rect">
            <a:avLst/>
          </a:prstGeom>
          <a:noFill/>
          <a:ln w="9525">
            <a:solidFill>
              <a:srgbClr val="FFFFFF"/>
            </a:solidFill>
            <a:miter lim="800000"/>
            <a:headEnd/>
            <a:tailEnd/>
          </a:ln>
          <a:effectLst>
            <a:outerShdw dist="53882" dir="2700000" algn="ctr" rotWithShape="0">
              <a:srgbClr val="000000"/>
            </a:outerShdw>
          </a:effectLst>
          <a:extLst>
            <a:ext uri="{909E8E84-426E-40DD-AFC4-6F175D3DCCD1}">
              <a14:hiddenFill xmlns:a14="http://schemas.microsoft.com/office/drawing/2010/main">
                <a:solidFill>
                  <a:srgbClr val="FFFFFF"/>
                </a:solidFill>
              </a14:hiddenFill>
            </a:ext>
          </a:extLst>
        </p:spPr>
      </p:pic>
      <p:pic>
        <p:nvPicPr>
          <p:cNvPr id="11270" name="Picture 6" descr="D:\LightStage3-SIGGRAPH2002\I\Matte\test0736_r.jp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4173200" y="1943100"/>
            <a:ext cx="3886200" cy="2914650"/>
          </a:xfrm>
          <a:prstGeom prst="rect">
            <a:avLst/>
          </a:prstGeom>
          <a:noFill/>
          <a:ln w="9525">
            <a:solidFill>
              <a:srgbClr val="FFFFFF"/>
            </a:solidFill>
            <a:miter lim="800000"/>
            <a:headEnd/>
            <a:tailEnd/>
          </a:ln>
          <a:effectLst>
            <a:outerShdw dist="53882" dir="2700000" algn="ctr" rotWithShape="0">
              <a:srgbClr val="000000"/>
            </a:outerShdw>
          </a:effectLst>
          <a:extLst>
            <a:ext uri="{909E8E84-426E-40DD-AFC4-6F175D3DCCD1}">
              <a14:hiddenFill xmlns:a14="http://schemas.microsoft.com/office/drawing/2010/main">
                <a:solidFill>
                  <a:srgbClr val="FFFFFF"/>
                </a:solidFill>
              </a14:hiddenFill>
            </a:ext>
          </a:extLst>
        </p:spPr>
      </p:pic>
      <p:pic>
        <p:nvPicPr>
          <p:cNvPr id="11271" name="Picture 7" descr="D:\LightStage3-SIGGRAPH2002\I\Matte\matte0202.jpg"/>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7772400" y="1714500"/>
            <a:ext cx="4686300" cy="3514725"/>
          </a:xfrm>
          <a:prstGeom prst="rect">
            <a:avLst/>
          </a:prstGeom>
          <a:noFill/>
          <a:ln w="9525">
            <a:solidFill>
              <a:srgbClr val="FFFFFF"/>
            </a:solidFill>
            <a:miter lim="800000"/>
            <a:headEnd/>
            <a:tailEnd/>
          </a:ln>
          <a:effectLst>
            <a:outerShdw dist="53882" dir="2700000" algn="ctr" rotWithShape="0">
              <a:srgbClr val="000000"/>
            </a:outerShdw>
          </a:effectLst>
          <a:extLst>
            <a:ext uri="{909E8E84-426E-40DD-AFC4-6F175D3DCCD1}">
              <a14:hiddenFill xmlns:a14="http://schemas.microsoft.com/office/drawing/2010/main">
                <a:solidFill>
                  <a:srgbClr val="FFFFFF"/>
                </a:solidFill>
              </a14:hiddenFill>
            </a:ext>
          </a:extLst>
        </p:spPr>
      </p:pic>
      <p:pic>
        <p:nvPicPr>
          <p:cNvPr id="11273" name="Picture 9" descr="G:\Powerpoint\SIGGRAPH 2002\LightStage3-SIGGRAPH2002\New Images\BAFTA Matte Example\subject_against_blue.jpg"/>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4572000" y="5829300"/>
            <a:ext cx="4686300" cy="3514725"/>
          </a:xfrm>
          <a:prstGeom prst="rect">
            <a:avLst/>
          </a:prstGeom>
          <a:noFill/>
          <a:ln w="9525">
            <a:solidFill>
              <a:srgbClr val="FFFFFF"/>
            </a:solidFill>
            <a:miter lim="800000"/>
            <a:headEnd/>
            <a:tailEnd/>
          </a:ln>
          <a:effectLst>
            <a:outerShdw dist="53882" dir="2700000" algn="ctr" rotWithShape="0">
              <a:srgbClr val="000000"/>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71035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endParaRPr lang="en-US" altLang="en-US"/>
          </a:p>
        </p:txBody>
      </p:sp>
      <p:pic>
        <p:nvPicPr>
          <p:cNvPr id="8195" name="Picture 3" descr="D:\LightStage3-SIGGRAPH2002\I\fabric_visible.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71600" y="1028700"/>
            <a:ext cx="10972800" cy="8229600"/>
          </a:xfrm>
          <a:prstGeom prst="rect">
            <a:avLst/>
          </a:prstGeom>
          <a:noFill/>
          <a:ln w="9525">
            <a:solidFill>
              <a:srgbClr val="FFFFFF"/>
            </a:solidFill>
            <a:miter lim="800000"/>
            <a:headEnd/>
            <a:tailEnd/>
          </a:ln>
          <a:effectLst>
            <a:outerShdw dist="71842" dir="2700000" algn="ctr" rotWithShape="0">
              <a:srgbClr val="000000"/>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96923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endParaRPr lang="en-US" altLang="en-US"/>
          </a:p>
        </p:txBody>
      </p:sp>
      <p:pic>
        <p:nvPicPr>
          <p:cNvPr id="7171" name="Picture 3" descr="D:\LightStage3-SIGGRAPH2002\I\fabric_ir.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71600" y="1028700"/>
            <a:ext cx="10972800" cy="8229600"/>
          </a:xfrm>
          <a:prstGeom prst="rect">
            <a:avLst/>
          </a:prstGeom>
          <a:noFill/>
          <a:ln w="9525">
            <a:solidFill>
              <a:srgbClr val="FFFFFF"/>
            </a:solidFill>
            <a:miter lim="800000"/>
            <a:headEnd/>
            <a:tailEnd/>
          </a:ln>
          <a:effectLst>
            <a:outerShdw dist="71842" dir="2700000" algn="ctr" rotWithShape="0">
              <a:srgbClr val="000000"/>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8295589"/>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D:\LightStage3-SIGGRAPH2002\I\ls3-covershot.jpg"/>
          <p:cNvPicPr>
            <a:picLocks noChangeAspect="1" noChangeArrowheads="1"/>
          </p:cNvPicPr>
          <p:nvPr/>
        </p:nvPicPr>
        <p:blipFill>
          <a:blip r:embed="rId2" cstate="hqprint">
            <a:extLst>
              <a:ext uri="{28A0092B-C50C-407E-A947-70E740481C1C}">
                <a14:useLocalDpi xmlns:a14="http://schemas.microsoft.com/office/drawing/2010/main"/>
              </a:ext>
            </a:extLst>
          </a:blip>
          <a:srcRect/>
          <a:stretch>
            <a:fillRect/>
          </a:stretch>
        </p:blipFill>
        <p:spPr bwMode="auto">
          <a:xfrm>
            <a:off x="14058900" y="3543300"/>
            <a:ext cx="2628900" cy="1878807"/>
          </a:xfrm>
          <a:prstGeom prst="rect">
            <a:avLst/>
          </a:prstGeom>
          <a:noFill/>
          <a:ln w="9525">
            <a:solidFill>
              <a:srgbClr val="FFFFFF"/>
            </a:solidFill>
            <a:miter lim="800000"/>
            <a:headEnd/>
            <a:tailEnd/>
          </a:ln>
          <a:effectLst>
            <a:outerShdw dist="71842" dir="2700000" algn="ctr" rotWithShape="0">
              <a:srgbClr val="000000"/>
            </a:outerShdw>
          </a:effectLst>
          <a:extLst>
            <a:ext uri="{909E8E84-426E-40DD-AFC4-6F175D3DCCD1}">
              <a14:hiddenFill xmlns:a14="http://schemas.microsoft.com/office/drawing/2010/main">
                <a:solidFill>
                  <a:srgbClr val="FFFFFF"/>
                </a:solidFill>
              </a14:hiddenFill>
            </a:ext>
          </a:extLst>
        </p:spPr>
      </p:pic>
      <p:sp>
        <p:nvSpPr>
          <p:cNvPr id="2050" name="Rectangle 2"/>
          <p:cNvSpPr>
            <a:spLocks noGrp="1" noChangeArrowheads="1"/>
          </p:cNvSpPr>
          <p:nvPr>
            <p:ph type="ctrTitle"/>
          </p:nvPr>
        </p:nvSpPr>
        <p:spPr>
          <a:xfrm>
            <a:off x="1028700" y="342900"/>
            <a:ext cx="11658600" cy="1714500"/>
          </a:xfrm>
        </p:spPr>
        <p:txBody>
          <a:bodyPr/>
          <a:lstStyle/>
          <a:p>
            <a:r>
              <a:rPr lang="en-US" altLang="en-US" sz="4950"/>
              <a:t>A Lighting Reproduction Approach to Live-Action Compositing</a:t>
            </a:r>
          </a:p>
        </p:txBody>
      </p:sp>
      <p:sp>
        <p:nvSpPr>
          <p:cNvPr id="2051" name="Rectangle 3"/>
          <p:cNvSpPr>
            <a:spLocks noGrp="1" noChangeArrowheads="1"/>
          </p:cNvSpPr>
          <p:nvPr>
            <p:ph type="subTitle" idx="1"/>
          </p:nvPr>
        </p:nvSpPr>
        <p:spPr>
          <a:xfrm>
            <a:off x="685800" y="7772400"/>
            <a:ext cx="12344400" cy="2057400"/>
          </a:xfrm>
        </p:spPr>
        <p:txBody>
          <a:bodyPr/>
          <a:lstStyle/>
          <a:p>
            <a:r>
              <a:rPr lang="en-US" altLang="en-US" sz="3600"/>
              <a:t>Paul Debevec    Andreas Wenger    Chris Tchou Andrew Gardner    Jamie Waese    Tim Hawkins</a:t>
            </a:r>
          </a:p>
          <a:p>
            <a:r>
              <a:rPr lang="en-US" altLang="en-US" sz="3600">
                <a:solidFill>
                  <a:srgbClr val="B7E2FF"/>
                </a:solidFill>
              </a:rPr>
              <a:t>USC Institute for Creative Technologies</a:t>
            </a:r>
          </a:p>
        </p:txBody>
      </p:sp>
      <p:pic>
        <p:nvPicPr>
          <p:cNvPr id="2054" name="Picture 6" descr="D:\IBL2002\s2002-logo-small.gif"/>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430001" y="3657601"/>
            <a:ext cx="1919288" cy="776288"/>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D:\IBL2002\s2002-logo-small.gif"/>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7201" y="3657601"/>
            <a:ext cx="1919288" cy="776288"/>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G:\Powerpoint\SIGGRAPH 2002\LightStage3-SIGGRAPH2002\Paper Images\Rotate2\final0176r.jpg"/>
          <p:cNvPicPr>
            <a:picLocks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543300" y="2400301"/>
            <a:ext cx="6629400" cy="5072063"/>
          </a:xfrm>
          <a:prstGeom prst="rect">
            <a:avLst/>
          </a:prstGeom>
          <a:noFill/>
          <a:ln w="9525">
            <a:solidFill>
              <a:srgbClr val="FFFFFF"/>
            </a:solidFill>
            <a:miter lim="800000"/>
            <a:headEnd/>
            <a:tailEnd/>
          </a:ln>
          <a:effectLst>
            <a:outerShdw dist="71842" dir="2700000" algn="ctr" rotWithShape="0">
              <a:srgbClr val="000000"/>
            </a:outerShdw>
          </a:effectLst>
          <a:extLst>
            <a:ext uri="{909E8E84-426E-40DD-AFC4-6F175D3DCCD1}">
              <a14:hiddenFill xmlns:a14="http://schemas.microsoft.com/office/drawing/2010/main">
                <a:solidFill>
                  <a:srgbClr val="FFFFFF"/>
                </a:solidFill>
              </a14:hiddenFill>
            </a:ext>
          </a:extLst>
        </p:spPr>
      </p:pic>
      <p:pic>
        <p:nvPicPr>
          <p:cNvPr id="2057" name="Picture 9" descr="M:\www\Probes\grace_probe.jpg"/>
          <p:cNvPicPr>
            <a:picLocks noChangeAspect="1" noChangeArrowheads="1"/>
          </p:cNvPicPr>
          <p:nvPr/>
        </p:nvPicPr>
        <p:blipFill>
          <a:blip r:embed="rId5">
            <a:lum bright="6000" contrast="-6000"/>
            <a:extLst>
              <a:ext uri="{28A0092B-C50C-407E-A947-70E740481C1C}">
                <a14:useLocalDpi xmlns:a14="http://schemas.microsoft.com/office/drawing/2010/main"/>
              </a:ext>
            </a:extLst>
          </a:blip>
          <a:srcRect/>
          <a:stretch>
            <a:fillRect/>
          </a:stretch>
        </p:blipFill>
        <p:spPr bwMode="auto">
          <a:xfrm>
            <a:off x="8267700" y="2628900"/>
            <a:ext cx="1676400" cy="1676400"/>
          </a:xfrm>
          <a:prstGeom prst="rect">
            <a:avLst/>
          </a:prstGeom>
          <a:noFill/>
          <a:ln>
            <a:noFill/>
          </a:ln>
          <a:effectLst>
            <a:outerShdw dist="71842"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folHlink"/>
                </a:solidFill>
                <a:miter lim="800000"/>
                <a:headEnd/>
                <a:tailEnd/>
              </a14:hiddenLine>
            </a:ext>
          </a:extLst>
        </p:spPr>
      </p:pic>
    </p:spTree>
    <p:extLst>
      <p:ext uri="{BB962C8B-B14F-4D97-AF65-F5344CB8AC3E}">
        <p14:creationId xmlns:p14="http://schemas.microsoft.com/office/powerpoint/2010/main" val="7952988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a:xfrm>
            <a:off x="476250" y="533400"/>
            <a:ext cx="11982450" cy="1295400"/>
          </a:xfrm>
        </p:spPr>
        <p:txBody>
          <a:bodyPr/>
          <a:lstStyle/>
          <a:p>
            <a:r>
              <a:rPr lang="en-US" altLang="en-US"/>
              <a:t>Infrared LED IR-Screen Lights</a:t>
            </a:r>
          </a:p>
        </p:txBody>
      </p:sp>
      <p:sp>
        <p:nvSpPr>
          <p:cNvPr id="1027" name="Rectangle 3"/>
          <p:cNvSpPr>
            <a:spLocks noGrp="1" noChangeArrowheads="1"/>
          </p:cNvSpPr>
          <p:nvPr>
            <p:ph type="body" idx="1"/>
          </p:nvPr>
        </p:nvSpPr>
        <p:spPr/>
        <p:txBody>
          <a:bodyPr/>
          <a:lstStyle/>
          <a:p>
            <a:endParaRPr lang="en-US" altLang="en-US" dirty="0"/>
          </a:p>
        </p:txBody>
      </p:sp>
      <p:pic>
        <p:nvPicPr>
          <p:cNvPr id="1028" name="Picture 4" descr="D:\LightStage3-SIGGRAPH2002\I\lightsphoto.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143000" y="2171700"/>
            <a:ext cx="11544300" cy="5753100"/>
          </a:xfrm>
          <a:prstGeom prst="rect">
            <a:avLst/>
          </a:prstGeom>
          <a:noFill/>
          <a:effectLst>
            <a:outerShdw dist="71842" dir="2700000" algn="ctr" rotWithShape="0">
              <a:srgbClr val="000000"/>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71121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D:\LightStage3-SIGGRAPH2002\I\cameras.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13716000" cy="10287000"/>
          </a:xfrm>
          <a:prstGeom prst="rect">
            <a:avLst/>
          </a:prstGeom>
          <a:noFill/>
          <a:extLst>
            <a:ext uri="{909E8E84-426E-40DD-AFC4-6F175D3DCCD1}">
              <a14:hiddenFill xmlns:a14="http://schemas.microsoft.com/office/drawing/2010/main">
                <a:solidFill>
                  <a:srgbClr val="FFFFFF"/>
                </a:solidFill>
              </a14:hiddenFill>
            </a:ext>
          </a:extLst>
        </p:spPr>
      </p:pic>
      <p:sp>
        <p:nvSpPr>
          <p:cNvPr id="6146" name="Rectangle 2"/>
          <p:cNvSpPr>
            <a:spLocks noGrp="1" noChangeArrowheads="1"/>
          </p:cNvSpPr>
          <p:nvPr>
            <p:ph type="title"/>
          </p:nvPr>
        </p:nvSpPr>
        <p:spPr>
          <a:xfrm>
            <a:off x="5943600" y="9258300"/>
            <a:ext cx="8562975" cy="1028700"/>
          </a:xfrm>
        </p:spPr>
        <p:txBody>
          <a:bodyPr/>
          <a:lstStyle/>
          <a:p>
            <a:r>
              <a:rPr lang="en-US" altLang="en-US"/>
              <a:t>LS3 Camera System</a:t>
            </a:r>
          </a:p>
        </p:txBody>
      </p:sp>
      <p:sp>
        <p:nvSpPr>
          <p:cNvPr id="6148" name="Text Box 4"/>
          <p:cNvSpPr txBox="1">
            <a:spLocks noChangeArrowheads="1"/>
          </p:cNvSpPr>
          <p:nvPr/>
        </p:nvSpPr>
        <p:spPr bwMode="auto">
          <a:xfrm>
            <a:off x="1828800" y="2057401"/>
            <a:ext cx="3429000" cy="646331"/>
          </a:xfrm>
          <a:prstGeom prst="rect">
            <a:avLst/>
          </a:prstGeom>
          <a:solidFill>
            <a:schemeClr val="accent2"/>
          </a:solidFill>
          <a:ln>
            <a:noFill/>
          </a:ln>
          <a:effectLst>
            <a:outerShdw dist="35921" dir="27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a:spAutoFit/>
          </a:bodyPr>
          <a:lstStyle/>
          <a:p>
            <a:pPr defTabSz="1371600" eaLnBrk="0" fontAlgn="base" hangingPunct="0">
              <a:spcBef>
                <a:spcPct val="50000"/>
              </a:spcBef>
              <a:spcAft>
                <a:spcPct val="0"/>
              </a:spcAft>
            </a:pPr>
            <a:r>
              <a:rPr lang="en-US" altLang="en-US" sz="3600">
                <a:solidFill>
                  <a:srgbClr val="FFFFFF"/>
                </a:solidFill>
                <a:latin typeface="Bookman Old Style" panose="02050604050505020204" pitchFamily="18" charset="0"/>
              </a:rPr>
              <a:t>Color Camera</a:t>
            </a:r>
          </a:p>
        </p:txBody>
      </p:sp>
      <p:sp>
        <p:nvSpPr>
          <p:cNvPr id="6149" name="Text Box 5"/>
          <p:cNvSpPr txBox="1">
            <a:spLocks noChangeArrowheads="1"/>
          </p:cNvSpPr>
          <p:nvPr/>
        </p:nvSpPr>
        <p:spPr bwMode="auto">
          <a:xfrm>
            <a:off x="9715500" y="1485901"/>
            <a:ext cx="4000500" cy="646331"/>
          </a:xfrm>
          <a:prstGeom prst="rect">
            <a:avLst/>
          </a:prstGeom>
          <a:solidFill>
            <a:schemeClr val="accent2"/>
          </a:solidFill>
          <a:ln>
            <a:noFill/>
          </a:ln>
          <a:effectLst>
            <a:outerShdw dist="35921" dir="27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a:spAutoFit/>
          </a:bodyPr>
          <a:lstStyle/>
          <a:p>
            <a:pPr defTabSz="1371600" eaLnBrk="0" fontAlgn="base" hangingPunct="0">
              <a:spcBef>
                <a:spcPct val="50000"/>
              </a:spcBef>
              <a:spcAft>
                <a:spcPct val="0"/>
              </a:spcAft>
            </a:pPr>
            <a:r>
              <a:rPr lang="en-US" altLang="en-US" sz="3600">
                <a:solidFill>
                  <a:srgbClr val="FFFFFF"/>
                </a:solidFill>
                <a:latin typeface="Bookman Old Style" panose="02050604050505020204" pitchFamily="18" charset="0"/>
              </a:rPr>
              <a:t>Infrared Camera</a:t>
            </a:r>
          </a:p>
        </p:txBody>
      </p:sp>
      <p:sp>
        <p:nvSpPr>
          <p:cNvPr id="6151" name="Text Box 7"/>
          <p:cNvSpPr txBox="1">
            <a:spLocks noChangeArrowheads="1"/>
          </p:cNvSpPr>
          <p:nvPr/>
        </p:nvSpPr>
        <p:spPr bwMode="auto">
          <a:xfrm>
            <a:off x="4229100" y="457201"/>
            <a:ext cx="3429000" cy="646331"/>
          </a:xfrm>
          <a:prstGeom prst="rect">
            <a:avLst/>
          </a:prstGeom>
          <a:solidFill>
            <a:schemeClr val="accent2"/>
          </a:solidFill>
          <a:ln>
            <a:noFill/>
          </a:ln>
          <a:effectLst>
            <a:outerShdw dist="35921" dir="27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a:spAutoFit/>
          </a:bodyPr>
          <a:lstStyle/>
          <a:p>
            <a:pPr defTabSz="1371600" eaLnBrk="0" fontAlgn="base" hangingPunct="0">
              <a:spcBef>
                <a:spcPct val="50000"/>
              </a:spcBef>
              <a:spcAft>
                <a:spcPct val="0"/>
              </a:spcAft>
            </a:pPr>
            <a:r>
              <a:rPr lang="en-US" altLang="en-US" sz="3600">
                <a:solidFill>
                  <a:srgbClr val="FFFFFF"/>
                </a:solidFill>
                <a:latin typeface="Bookman Old Style" panose="02050604050505020204" pitchFamily="18" charset="0"/>
              </a:rPr>
              <a:t>Beam Splitter</a:t>
            </a:r>
          </a:p>
        </p:txBody>
      </p:sp>
    </p:spTree>
    <p:extLst>
      <p:ext uri="{BB962C8B-B14F-4D97-AF65-F5344CB8AC3E}">
        <p14:creationId xmlns:p14="http://schemas.microsoft.com/office/powerpoint/2010/main" val="5673866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283325" y="3089275"/>
            <a:ext cx="571500" cy="457200"/>
            <a:chOff x="4191000" y="2057400"/>
            <a:chExt cx="381000" cy="304800"/>
          </a:xfrm>
        </p:grpSpPr>
        <p:sp>
          <p:nvSpPr>
            <p:cNvPr id="13" name="Line 9"/>
            <p:cNvSpPr>
              <a:spLocks noChangeShapeType="1"/>
            </p:cNvSpPr>
            <p:nvPr/>
          </p:nvSpPr>
          <p:spPr bwMode="auto">
            <a:xfrm>
              <a:off x="4191000" y="2209800"/>
              <a:ext cx="381000" cy="0"/>
            </a:xfrm>
            <a:prstGeom prst="line">
              <a:avLst/>
            </a:prstGeom>
            <a:noFill/>
            <a:ln w="28575">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spAutoFit/>
            </a:bodyPr>
            <a:lstStyle/>
            <a:p>
              <a:endParaRPr lang="en-US"/>
            </a:p>
          </p:txBody>
        </p:sp>
        <p:sp>
          <p:nvSpPr>
            <p:cNvPr id="14" name="Oval 13"/>
            <p:cNvSpPr>
              <a:spLocks noChangeArrowheads="1"/>
            </p:cNvSpPr>
            <p:nvPr/>
          </p:nvSpPr>
          <p:spPr bwMode="auto">
            <a:xfrm>
              <a:off x="4343400" y="2057400"/>
              <a:ext cx="76200" cy="76200"/>
            </a:xfrm>
            <a:prstGeom prst="ellipse">
              <a:avLst/>
            </a:prstGeom>
            <a:solidFill>
              <a:srgbClr val="FFFFFF"/>
            </a:solidFill>
            <a:ln>
              <a:noFill/>
            </a:ln>
            <a:effectLst>
              <a:outerShdw dist="35921" dir="2700000" algn="ctr" rotWithShape="0">
                <a:srgbClr val="000000"/>
              </a:outerShdw>
            </a:effectLst>
            <a:extLst>
              <a:ext uri="{91240B29-F687-4F45-9708-019B960494DF}">
                <a14:hiddenLine xmlns:a14="http://schemas.microsoft.com/office/drawing/2010/main" w="9525">
                  <a:solidFill>
                    <a:schemeClr val="tx1"/>
                  </a:solidFill>
                  <a:round/>
                  <a:headEnd/>
                  <a:tailEnd/>
                </a14:hiddenLine>
              </a:ext>
            </a:extLst>
          </p:spPr>
          <p:txBody>
            <a:bodyPr wrap="none" anchor="ctr">
              <a:spAutoFit/>
            </a:bodyPr>
            <a:lstStyle/>
            <a:p>
              <a:endParaRPr lang="en-US"/>
            </a:p>
          </p:txBody>
        </p:sp>
        <p:sp>
          <p:nvSpPr>
            <p:cNvPr id="15" name="Oval 14"/>
            <p:cNvSpPr>
              <a:spLocks noChangeArrowheads="1"/>
            </p:cNvSpPr>
            <p:nvPr/>
          </p:nvSpPr>
          <p:spPr bwMode="auto">
            <a:xfrm>
              <a:off x="4343400" y="2286000"/>
              <a:ext cx="76200" cy="76200"/>
            </a:xfrm>
            <a:prstGeom prst="ellipse">
              <a:avLst/>
            </a:prstGeom>
            <a:solidFill>
              <a:srgbClr val="FFFFFF"/>
            </a:solidFill>
            <a:ln>
              <a:noFill/>
            </a:ln>
            <a:effectLst>
              <a:outerShdw dist="35921" dir="2700000" algn="ctr" rotWithShape="0">
                <a:srgbClr val="000000"/>
              </a:outerShdw>
            </a:effectLst>
            <a:extLst>
              <a:ext uri="{91240B29-F687-4F45-9708-019B960494DF}">
                <a14:hiddenLine xmlns:a14="http://schemas.microsoft.com/office/drawing/2010/main" w="9525">
                  <a:solidFill>
                    <a:schemeClr val="tx1"/>
                  </a:solidFill>
                  <a:round/>
                  <a:headEnd/>
                  <a:tailEnd/>
                </a14:hiddenLine>
              </a:ext>
            </a:extLst>
          </p:spPr>
          <p:txBody>
            <a:bodyPr wrap="none" anchor="ctr">
              <a:spAutoFit/>
            </a:bodyPr>
            <a:lstStyle/>
            <a:p>
              <a:endParaRPr lang="en-US"/>
            </a:p>
          </p:txBody>
        </p:sp>
      </p:grpSp>
      <p:sp>
        <p:nvSpPr>
          <p:cNvPr id="83970" name="Rectangle 2"/>
          <p:cNvSpPr>
            <a:spLocks noGrp="1" noChangeArrowheads="1"/>
          </p:cNvSpPr>
          <p:nvPr>
            <p:ph type="title"/>
          </p:nvPr>
        </p:nvSpPr>
        <p:spPr>
          <a:xfrm>
            <a:off x="476250" y="342900"/>
            <a:ext cx="9591675" cy="800100"/>
          </a:xfrm>
        </p:spPr>
        <p:txBody>
          <a:bodyPr/>
          <a:lstStyle/>
          <a:p>
            <a:r>
              <a:rPr lang="en-US" altLang="en-US"/>
              <a:t>Matte Division</a:t>
            </a:r>
          </a:p>
        </p:txBody>
      </p:sp>
      <p:pic>
        <p:nvPicPr>
          <p:cNvPr id="83971" name="Picture 3" descr="D:\LightStage3-SIGGRAPH2002\I\Matte\matte0202.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315200" y="5715000"/>
            <a:ext cx="4686300" cy="3514725"/>
          </a:xfrm>
          <a:prstGeom prst="rect">
            <a:avLst/>
          </a:prstGeom>
          <a:noFill/>
          <a:effectLst>
            <a:outerShdw dist="53882" dir="2700000" algn="ctr" rotWithShape="0">
              <a:srgbClr val="000000"/>
            </a:outerShdw>
          </a:effectLst>
          <a:extLst>
            <a:ext uri="{909E8E84-426E-40DD-AFC4-6F175D3DCCD1}">
              <a14:hiddenFill xmlns:a14="http://schemas.microsoft.com/office/drawing/2010/main">
                <a:solidFill>
                  <a:srgbClr val="FFFFFF"/>
                </a:solidFill>
              </a14:hiddenFill>
            </a:ext>
          </a:extLst>
        </p:spPr>
      </p:pic>
      <p:pic>
        <p:nvPicPr>
          <p:cNvPr id="83972" name="Picture 4" descr="D:\LightStage3-SIGGRAPH2002\I\Matte\test0736_r.jpg"/>
          <p:cNvPicPr>
            <a:picLocks noChangeAspect="1" noChangeArrowheads="1"/>
          </p:cNvPicPr>
          <p:nvPr/>
        </p:nvPicPr>
        <p:blipFill>
          <a:blip r:embed="rId3">
            <a:lum bright="6000" contrast="18000"/>
            <a:extLst>
              <a:ext uri="{28A0092B-C50C-407E-A947-70E740481C1C}">
                <a14:useLocalDpi xmlns:a14="http://schemas.microsoft.com/office/drawing/2010/main"/>
              </a:ext>
            </a:extLst>
          </a:blip>
          <a:srcRect/>
          <a:stretch>
            <a:fillRect/>
          </a:stretch>
        </p:blipFill>
        <p:spPr bwMode="auto">
          <a:xfrm>
            <a:off x="1257300" y="1600200"/>
            <a:ext cx="4686300" cy="3514725"/>
          </a:xfrm>
          <a:prstGeom prst="rect">
            <a:avLst/>
          </a:prstGeom>
          <a:noFill/>
          <a:effectLst>
            <a:outerShdw dist="53882" dir="2700000" algn="ctr" rotWithShape="0">
              <a:srgbClr val="000000"/>
            </a:outerShdw>
          </a:effectLst>
          <a:extLst>
            <a:ext uri="{909E8E84-426E-40DD-AFC4-6F175D3DCCD1}">
              <a14:hiddenFill xmlns:a14="http://schemas.microsoft.com/office/drawing/2010/main">
                <a:solidFill>
                  <a:srgbClr val="FFFFFF"/>
                </a:solidFill>
              </a14:hiddenFill>
            </a:ext>
          </a:extLst>
        </p:spPr>
      </p:pic>
      <p:pic>
        <p:nvPicPr>
          <p:cNvPr id="83973" name="Picture 5" descr="D:\LightStage3-SIGGRAPH2002\I\Matte\matte_emily3_clean_r.jpg"/>
          <p:cNvPicPr>
            <a:picLocks noChangeAspect="1" noChangeArrowheads="1"/>
          </p:cNvPicPr>
          <p:nvPr/>
        </p:nvPicPr>
        <p:blipFill>
          <a:blip r:embed="rId4">
            <a:lum bright="6000" contrast="18000"/>
            <a:extLst>
              <a:ext uri="{28A0092B-C50C-407E-A947-70E740481C1C}">
                <a14:useLocalDpi xmlns:a14="http://schemas.microsoft.com/office/drawing/2010/main"/>
              </a:ext>
            </a:extLst>
          </a:blip>
          <a:srcRect/>
          <a:stretch>
            <a:fillRect/>
          </a:stretch>
        </p:blipFill>
        <p:spPr bwMode="auto">
          <a:xfrm>
            <a:off x="7315200" y="1600200"/>
            <a:ext cx="4686300" cy="3517107"/>
          </a:xfrm>
          <a:prstGeom prst="rect">
            <a:avLst/>
          </a:prstGeom>
          <a:noFill/>
          <a:effectLst>
            <a:outerShdw dist="53882" dir="2700000" algn="ctr" rotWithShape="0">
              <a:srgbClr val="000000"/>
            </a:outerShdw>
          </a:effectLst>
          <a:extLst>
            <a:ext uri="{909E8E84-426E-40DD-AFC4-6F175D3DCCD1}">
              <a14:hiddenFill xmlns:a14="http://schemas.microsoft.com/office/drawing/2010/main">
                <a:solidFill>
                  <a:srgbClr val="FFFFFF"/>
                </a:solidFill>
              </a14:hiddenFill>
            </a:ext>
          </a:extLst>
        </p:spPr>
      </p:pic>
      <p:pic>
        <p:nvPicPr>
          <p:cNvPr id="83974" name="Picture 6" descr="G:\Powerpoint\SIGGRAPH 2002\LightStage3-SIGGRAPH2002\New Images\new_mattes_LS3\warped_divided_matte.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257300" y="5715000"/>
            <a:ext cx="4686300" cy="3514725"/>
          </a:xfrm>
          <a:prstGeom prst="rect">
            <a:avLst/>
          </a:prstGeom>
          <a:noFill/>
          <a:effectLst>
            <a:outerShdw dist="53882" dir="2700000" algn="ctr" rotWithShape="0">
              <a:srgbClr val="000000"/>
            </a:outerShdw>
          </a:effectLst>
          <a:extLst>
            <a:ext uri="{909E8E84-426E-40DD-AFC4-6F175D3DCCD1}">
              <a14:hiddenFill xmlns:a14="http://schemas.microsoft.com/office/drawing/2010/main">
                <a:solidFill>
                  <a:srgbClr val="FFFFFF"/>
                </a:solidFill>
              </a14:hiddenFill>
            </a:ext>
          </a:extLst>
        </p:spPr>
      </p:pic>
      <p:sp>
        <p:nvSpPr>
          <p:cNvPr id="83979" name="Line 11"/>
          <p:cNvSpPr>
            <a:spLocks noChangeShapeType="1"/>
          </p:cNvSpPr>
          <p:nvPr/>
        </p:nvSpPr>
        <p:spPr bwMode="auto">
          <a:xfrm>
            <a:off x="12458700" y="3200400"/>
            <a:ext cx="571500" cy="0"/>
          </a:xfrm>
          <a:prstGeom prst="line">
            <a:avLst/>
          </a:prstGeom>
          <a:noFill/>
          <a:ln w="28575">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spAutoFit/>
          </a:bodyPr>
          <a:lstStyle/>
          <a:p>
            <a:pPr defTabSz="1371600" eaLnBrk="0" fontAlgn="base" hangingPunct="0">
              <a:spcBef>
                <a:spcPct val="50000"/>
              </a:spcBef>
              <a:spcAft>
                <a:spcPct val="0"/>
              </a:spcAft>
            </a:pPr>
            <a:endParaRPr lang="en-US" sz="3600">
              <a:solidFill>
                <a:srgbClr val="000000"/>
              </a:solidFill>
              <a:latin typeface="Bookman Old Style" panose="02050604050505020204" pitchFamily="18" charset="0"/>
            </a:endParaRPr>
          </a:p>
        </p:txBody>
      </p:sp>
      <p:sp>
        <p:nvSpPr>
          <p:cNvPr id="83980" name="Line 12"/>
          <p:cNvSpPr>
            <a:spLocks noChangeShapeType="1"/>
          </p:cNvSpPr>
          <p:nvPr/>
        </p:nvSpPr>
        <p:spPr bwMode="auto">
          <a:xfrm>
            <a:off x="12458700" y="3429000"/>
            <a:ext cx="571500" cy="0"/>
          </a:xfrm>
          <a:prstGeom prst="line">
            <a:avLst/>
          </a:prstGeom>
          <a:noFill/>
          <a:ln w="28575">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spAutoFit/>
          </a:bodyPr>
          <a:lstStyle/>
          <a:p>
            <a:pPr defTabSz="1371600" eaLnBrk="0" fontAlgn="base" hangingPunct="0">
              <a:spcBef>
                <a:spcPct val="50000"/>
              </a:spcBef>
              <a:spcAft>
                <a:spcPct val="0"/>
              </a:spcAft>
            </a:pPr>
            <a:endParaRPr lang="en-US" sz="3600">
              <a:solidFill>
                <a:srgbClr val="000000"/>
              </a:solidFill>
              <a:latin typeface="Bookman Old Style" panose="02050604050505020204" pitchFamily="18" charset="0"/>
            </a:endParaRPr>
          </a:p>
        </p:txBody>
      </p:sp>
      <p:sp>
        <p:nvSpPr>
          <p:cNvPr id="83984" name="Line 16"/>
          <p:cNvSpPr>
            <a:spLocks noChangeShapeType="1"/>
          </p:cNvSpPr>
          <p:nvPr/>
        </p:nvSpPr>
        <p:spPr bwMode="auto">
          <a:xfrm>
            <a:off x="6286500" y="7543800"/>
            <a:ext cx="571500" cy="0"/>
          </a:xfrm>
          <a:prstGeom prst="line">
            <a:avLst/>
          </a:prstGeom>
          <a:noFill/>
          <a:ln w="28575">
            <a:solidFill>
              <a:srgbClr val="FFFFFF"/>
            </a:solidFill>
            <a:round/>
            <a:headEnd/>
            <a:tailEnd type="triangle" w="med" len="me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spAutoFit/>
          </a:bodyPr>
          <a:lstStyle/>
          <a:p>
            <a:pPr defTabSz="1371600" eaLnBrk="0" fontAlgn="base" hangingPunct="0">
              <a:spcBef>
                <a:spcPct val="50000"/>
              </a:spcBef>
              <a:spcAft>
                <a:spcPct val="0"/>
              </a:spcAft>
            </a:pPr>
            <a:endParaRPr lang="en-US" sz="3600">
              <a:solidFill>
                <a:srgbClr val="000000"/>
              </a:solidFill>
              <a:latin typeface="Bookman Old Style" panose="02050604050505020204" pitchFamily="18" charset="0"/>
            </a:endParaRPr>
          </a:p>
        </p:txBody>
      </p:sp>
    </p:spTree>
    <p:extLst>
      <p:ext uri="{BB962C8B-B14F-4D97-AF65-F5344CB8AC3E}">
        <p14:creationId xmlns:p14="http://schemas.microsoft.com/office/powerpoint/2010/main" val="4215684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601" name="Picture 17" descr="G:\Powerpoint\SIGGRAPH 2002\LightStage3-SIGGRAPH2002\Paper Images\Rotate3\final0218.jpg"/>
          <p:cNvPicPr>
            <a:picLocks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4058900" y="2971801"/>
            <a:ext cx="4457700" cy="3302795"/>
          </a:xfrm>
          <a:prstGeom prst="rect">
            <a:avLst/>
          </a:prstGeom>
          <a:noFill/>
          <a:extLst>
            <a:ext uri="{909E8E84-426E-40DD-AFC4-6F175D3DCCD1}">
              <a14:hiddenFill xmlns:a14="http://schemas.microsoft.com/office/drawing/2010/main">
                <a:solidFill>
                  <a:srgbClr val="FFFFFF"/>
                </a:solidFill>
              </a14:hiddenFill>
            </a:ext>
          </a:extLst>
        </p:spPr>
      </p:pic>
      <p:pic>
        <p:nvPicPr>
          <p:cNvPr id="67602" name="Picture 18" descr="D:\LightStage3-SIGGRAPH2002\I\Matte\final0202.jpg"/>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800600" y="1828800"/>
            <a:ext cx="4107657" cy="3133725"/>
          </a:xfrm>
          <a:prstGeom prst="rect">
            <a:avLst/>
          </a:prstGeom>
          <a:noFill/>
          <a:ln w="9525">
            <a:solidFill>
              <a:schemeClr val="folHlink"/>
            </a:solidFill>
            <a:miter lim="800000"/>
            <a:headEnd/>
            <a:tailEnd/>
          </a:ln>
          <a:effectLst>
            <a:outerShdw dist="71842" dir="2700000" algn="ctr" rotWithShape="0">
              <a:srgbClr val="000000"/>
            </a:outerShdw>
          </a:effectLst>
          <a:extLst>
            <a:ext uri="{909E8E84-426E-40DD-AFC4-6F175D3DCCD1}">
              <a14:hiddenFill xmlns:a14="http://schemas.microsoft.com/office/drawing/2010/main">
                <a:solidFill>
                  <a:srgbClr val="FFFFFF"/>
                </a:solidFill>
              </a14:hiddenFill>
            </a:ext>
          </a:extLst>
        </p:spPr>
      </p:pic>
      <p:sp>
        <p:nvSpPr>
          <p:cNvPr id="67586" name="Rectangle 2"/>
          <p:cNvSpPr>
            <a:spLocks noGrp="1" noChangeArrowheads="1"/>
          </p:cNvSpPr>
          <p:nvPr>
            <p:ph type="title"/>
          </p:nvPr>
        </p:nvSpPr>
        <p:spPr>
          <a:xfrm>
            <a:off x="476250" y="228600"/>
            <a:ext cx="9591675" cy="1295400"/>
          </a:xfrm>
        </p:spPr>
        <p:txBody>
          <a:bodyPr/>
          <a:lstStyle/>
          <a:p>
            <a:r>
              <a:rPr lang="en-US" altLang="en-US"/>
              <a:t>Composited Results</a:t>
            </a:r>
          </a:p>
        </p:txBody>
      </p:sp>
      <p:pic>
        <p:nvPicPr>
          <p:cNvPr id="67587" name="Picture 3" descr="M:\www\Probes\rnl_probe.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028700" y="5600700"/>
            <a:ext cx="29718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miter lim="800000"/>
                <a:headEnd/>
                <a:tailEnd/>
              </a14:hiddenLine>
            </a:ext>
          </a:extLst>
        </p:spPr>
      </p:pic>
      <p:pic>
        <p:nvPicPr>
          <p:cNvPr id="67588" name="Picture 4" descr="M:\www\Probes\grace_probe.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9829800" y="5600700"/>
            <a:ext cx="29718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miter lim="800000"/>
                <a:headEnd/>
                <a:tailEnd/>
              </a14:hiddenLine>
            </a:ext>
          </a:extLst>
        </p:spPr>
      </p:pic>
      <p:pic>
        <p:nvPicPr>
          <p:cNvPr id="67589" name="Picture 5" descr="M:\www\Probes\uffizi_probe.jp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5486400" y="5600700"/>
            <a:ext cx="29718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miter lim="800000"/>
                <a:headEnd/>
                <a:tailEnd/>
              </a14:hiddenLine>
            </a:ext>
          </a:extLst>
        </p:spPr>
      </p:pic>
      <p:pic>
        <p:nvPicPr>
          <p:cNvPr id="67590" name="Picture 6" descr="G:\Powerpoint\SIGGRAPH 2002\LightStage3-SIGGRAPH2002\New Images\emily-ls3.bmp"/>
          <p:cNvPicPr>
            <a:picLocks noChangeAspect="1" noChangeArrowheads="1"/>
          </p:cNvPicPr>
          <p:nvPr/>
        </p:nvPicPr>
        <p:blipFill>
          <a:blip r:embed="rId7" cstate="hqprint">
            <a:lum bright="6000" contrast="12000"/>
            <a:extLst>
              <a:ext uri="{28A0092B-C50C-407E-A947-70E740481C1C}">
                <a14:useLocalDpi xmlns:a14="http://schemas.microsoft.com/office/drawing/2010/main"/>
              </a:ext>
            </a:extLst>
          </a:blip>
          <a:srcRect/>
          <a:stretch>
            <a:fillRect/>
          </a:stretch>
        </p:blipFill>
        <p:spPr bwMode="auto">
          <a:xfrm>
            <a:off x="14173200" y="685800"/>
            <a:ext cx="4114800" cy="3126582"/>
          </a:xfrm>
          <a:prstGeom prst="rect">
            <a:avLst/>
          </a:prstGeom>
          <a:noFill/>
          <a:ln w="9525">
            <a:solidFill>
              <a:srgbClr val="FFFFFF"/>
            </a:solidFill>
            <a:miter lim="800000"/>
            <a:headEnd/>
            <a:tailEnd/>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Lst>
        </p:spPr>
      </p:pic>
      <p:pic>
        <p:nvPicPr>
          <p:cNvPr id="67591" name="Picture 7" descr="G:\Powerpoint\SIGGRAPH 2002\LightStage3-SIGGRAPH2002\New Images\emily-ls3-grace2.bmp"/>
          <p:cNvPicPr>
            <a:picLocks noChangeAspect="1" noChangeArrowheads="1"/>
          </p:cNvPicPr>
          <p:nvPr/>
        </p:nvPicPr>
        <p:blipFill>
          <a:blip r:embed="rId8">
            <a:lum bright="24000" contrast="42000"/>
            <a:extLst>
              <a:ext uri="{28A0092B-C50C-407E-A947-70E740481C1C}">
                <a14:useLocalDpi xmlns:a14="http://schemas.microsoft.com/office/drawing/2010/main"/>
              </a:ext>
            </a:extLst>
          </a:blip>
          <a:srcRect/>
          <a:stretch>
            <a:fillRect/>
          </a:stretch>
        </p:blipFill>
        <p:spPr bwMode="auto">
          <a:xfrm>
            <a:off x="13944600" y="2286000"/>
            <a:ext cx="3543300" cy="2657475"/>
          </a:xfrm>
          <a:prstGeom prst="rect">
            <a:avLst/>
          </a:prstGeom>
          <a:noFill/>
          <a:extLst>
            <a:ext uri="{909E8E84-426E-40DD-AFC4-6F175D3DCCD1}">
              <a14:hiddenFill xmlns:a14="http://schemas.microsoft.com/office/drawing/2010/main">
                <a:solidFill>
                  <a:srgbClr val="FFFFFF"/>
                </a:solidFill>
              </a14:hiddenFill>
            </a:ext>
          </a:extLst>
        </p:spPr>
      </p:pic>
      <p:pic>
        <p:nvPicPr>
          <p:cNvPr id="67592" name="Picture 8" descr="G:\Powerpoint\SIGGRAPH 2002\LightStage3-SIGGRAPH2002\New Images\emily-ls3-grace2r.jpg"/>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13944600" y="5257800"/>
            <a:ext cx="4381500" cy="3286125"/>
          </a:xfrm>
          <a:prstGeom prst="rect">
            <a:avLst/>
          </a:prstGeom>
          <a:noFill/>
          <a:extLst>
            <a:ext uri="{909E8E84-426E-40DD-AFC4-6F175D3DCCD1}">
              <a14:hiddenFill xmlns:a14="http://schemas.microsoft.com/office/drawing/2010/main">
                <a:solidFill>
                  <a:srgbClr val="FFFFFF"/>
                </a:solidFill>
              </a14:hiddenFill>
            </a:ext>
          </a:extLst>
        </p:spPr>
      </p:pic>
      <p:pic>
        <p:nvPicPr>
          <p:cNvPr id="67593" name="Picture 9" descr="G:\Powerpoint\SIGGRAPH 2002\LightStage3-SIGGRAPH2002\New Images\emily-ls3.bmp"/>
          <p:cNvPicPr>
            <a:picLocks noChangeAspect="1" noChangeArrowheads="1"/>
          </p:cNvPicPr>
          <p:nvPr/>
        </p:nvPicPr>
        <p:blipFill>
          <a:blip r:embed="rId10">
            <a:lum bright="6000" contrast="12000"/>
            <a:extLst>
              <a:ext uri="{28A0092B-C50C-407E-A947-70E740481C1C}">
                <a14:useLocalDpi xmlns:a14="http://schemas.microsoft.com/office/drawing/2010/main"/>
              </a:ext>
            </a:extLst>
          </a:blip>
          <a:srcRect/>
          <a:stretch>
            <a:fillRect/>
          </a:stretch>
        </p:blipFill>
        <p:spPr bwMode="auto">
          <a:xfrm>
            <a:off x="13944600" y="6091238"/>
            <a:ext cx="5598320" cy="4195763"/>
          </a:xfrm>
          <a:prstGeom prst="rect">
            <a:avLst/>
          </a:prstGeom>
          <a:noFill/>
          <a:ln w="9525">
            <a:solidFill>
              <a:srgbClr val="FFFFFF"/>
            </a:solidFill>
            <a:miter lim="800000"/>
            <a:headEnd/>
            <a:tailEnd/>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Lst>
        </p:spPr>
      </p:pic>
      <p:pic>
        <p:nvPicPr>
          <p:cNvPr id="67598" name="Picture 14" descr="G:\Powerpoint\SIGGRAPH 2002\LightStage3-SIGGRAPH2002\Paper Images\Rotate1\final0154.jpg"/>
          <p:cNvPicPr>
            <a:picLocks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342900" y="1828800"/>
            <a:ext cx="4107657" cy="3133725"/>
          </a:xfrm>
          <a:prstGeom prst="rect">
            <a:avLst/>
          </a:prstGeom>
          <a:noFill/>
          <a:ln w="9525">
            <a:solidFill>
              <a:schemeClr val="folHlink"/>
            </a:solidFill>
            <a:miter lim="800000"/>
            <a:headEnd/>
            <a:tailEnd/>
          </a:ln>
          <a:effectLst>
            <a:outerShdw dist="71842" dir="2700000" algn="ctr" rotWithShape="0">
              <a:srgbClr val="000000"/>
            </a:outerShdw>
          </a:effectLst>
          <a:extLst>
            <a:ext uri="{909E8E84-426E-40DD-AFC4-6F175D3DCCD1}">
              <a14:hiddenFill xmlns:a14="http://schemas.microsoft.com/office/drawing/2010/main">
                <a:solidFill>
                  <a:srgbClr val="FFFFFF"/>
                </a:solidFill>
              </a14:hiddenFill>
            </a:ext>
          </a:extLst>
        </p:spPr>
      </p:pic>
      <p:pic>
        <p:nvPicPr>
          <p:cNvPr id="67600" name="Picture 16" descr="G:\Powerpoint\SIGGRAPH 2002\LightStage3-SIGGRAPH2002\Paper Images\Rotate2\final0263.jpg"/>
          <p:cNvPicPr>
            <a:picLocks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a:off x="14058900" y="1371601"/>
            <a:ext cx="4457700" cy="3302795"/>
          </a:xfrm>
          <a:prstGeom prst="rect">
            <a:avLst/>
          </a:prstGeom>
          <a:noFill/>
          <a:extLst>
            <a:ext uri="{909E8E84-426E-40DD-AFC4-6F175D3DCCD1}">
              <a14:hiddenFill xmlns:a14="http://schemas.microsoft.com/office/drawing/2010/main">
                <a:solidFill>
                  <a:srgbClr val="FFFFFF"/>
                </a:solidFill>
              </a14:hiddenFill>
            </a:ext>
          </a:extLst>
        </p:spPr>
      </p:pic>
      <p:pic>
        <p:nvPicPr>
          <p:cNvPr id="67604" name="Picture 20" descr="G:\Powerpoint\SIGGRAPH 2002\LightStage3-SIGGRAPH2002\Paper Images\Rotate2\final0176r.jpg"/>
          <p:cNvPicPr>
            <a:picLocks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9258300" y="1828801"/>
            <a:ext cx="4114800" cy="3148013"/>
          </a:xfrm>
          <a:prstGeom prst="rect">
            <a:avLst/>
          </a:prstGeom>
          <a:noFill/>
          <a:ln w="9525">
            <a:solidFill>
              <a:schemeClr val="folHlink"/>
            </a:solidFill>
            <a:miter lim="800000"/>
            <a:headEnd/>
            <a:tailEnd/>
          </a:ln>
          <a:effectLst>
            <a:outerShdw dist="71842" dir="2700000" algn="ctr" rotWithShape="0">
              <a:srgbClr val="000000"/>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54267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8" name="Picture 4" descr="D:\Powerpoint\SIGGRAPH 2002\LightStage3-SIGGRAPH2002\New Images\vidor-smpte1960-medium.tif"/>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001001" y="457200"/>
            <a:ext cx="4300538" cy="7200900"/>
          </a:xfrm>
          <a:prstGeom prst="rect">
            <a:avLst/>
          </a:prstGeom>
          <a:noFill/>
          <a:effectLst>
            <a:outerShdw dist="53882" dir="2700000" algn="ctr" rotWithShape="0">
              <a:srgbClr val="000000"/>
            </a:outerShdw>
          </a:effectLst>
          <a:extLst>
            <a:ext uri="{909E8E84-426E-40DD-AFC4-6F175D3DCCD1}">
              <a14:hiddenFill xmlns:a14="http://schemas.microsoft.com/office/drawing/2010/main">
                <a:solidFill>
                  <a:srgbClr val="FFFFFF"/>
                </a:solidFill>
              </a14:hiddenFill>
            </a:ext>
          </a:extLst>
        </p:spPr>
      </p:pic>
      <p:pic>
        <p:nvPicPr>
          <p:cNvPr id="31749" name="Picture 5" descr="D:\Powerpoint\SIGGRAPH 2002\LightStage3-SIGGRAPH2002\New Images\pickley-patent-image.tif"/>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85838" y="457200"/>
            <a:ext cx="5507832" cy="7200900"/>
          </a:xfrm>
          <a:prstGeom prst="rect">
            <a:avLst/>
          </a:prstGeom>
          <a:noFill/>
          <a:effectLst>
            <a:outerShdw dist="53882" dir="2700000" algn="ctr" rotWithShape="0">
              <a:srgbClr val="000000"/>
            </a:outerShdw>
          </a:effectLst>
          <a:extLst>
            <a:ext uri="{909E8E84-426E-40DD-AFC4-6F175D3DCCD1}">
              <a14:hiddenFill xmlns:a14="http://schemas.microsoft.com/office/drawing/2010/main">
                <a:solidFill>
                  <a:srgbClr val="FFFFFF"/>
                </a:solidFill>
              </a14:hiddenFill>
            </a:ext>
          </a:extLst>
        </p:spPr>
      </p:pic>
      <p:sp>
        <p:nvSpPr>
          <p:cNvPr id="31750" name="Rectangle 6"/>
          <p:cNvSpPr>
            <a:spLocks noChangeArrowheads="1"/>
          </p:cNvSpPr>
          <p:nvPr/>
        </p:nvSpPr>
        <p:spPr bwMode="auto">
          <a:xfrm>
            <a:off x="932526" y="8001001"/>
            <a:ext cx="5657318" cy="1061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defTabSz="1371600" eaLnBrk="0" fontAlgn="base" hangingPunct="0">
              <a:spcBef>
                <a:spcPct val="50000"/>
              </a:spcBef>
              <a:spcAft>
                <a:spcPct val="0"/>
              </a:spcAft>
            </a:pPr>
            <a:r>
              <a:rPr lang="en-US" altLang="en-US" sz="3150" b="1">
                <a:solidFill>
                  <a:srgbClr val="F2D119"/>
                </a:solidFill>
                <a:effectLst>
                  <a:outerShdw blurRad="38100" dist="38100" dir="2700000" algn="tl">
                    <a:srgbClr val="000000"/>
                  </a:outerShdw>
                </a:effectLst>
                <a:latin typeface="Bookman Old Style" panose="02050604050505020204" pitchFamily="18" charset="0"/>
              </a:rPr>
              <a:t>“Composite Photography”</a:t>
            </a:r>
            <a:br>
              <a:rPr lang="en-US" altLang="en-US" sz="3150" b="1">
                <a:solidFill>
                  <a:srgbClr val="F2D119"/>
                </a:solidFill>
                <a:effectLst>
                  <a:outerShdw blurRad="38100" dist="38100" dir="2700000" algn="tl">
                    <a:srgbClr val="000000"/>
                  </a:outerShdw>
                </a:effectLst>
                <a:latin typeface="Bookman Old Style" panose="02050604050505020204" pitchFamily="18" charset="0"/>
              </a:rPr>
            </a:br>
            <a:r>
              <a:rPr lang="en-US" altLang="en-US" sz="3150" b="1">
                <a:solidFill>
                  <a:srgbClr val="FFFFFF"/>
                </a:solidFill>
                <a:effectLst>
                  <a:outerShdw blurRad="38100" dist="38100" dir="2700000" algn="tl">
                    <a:srgbClr val="000000"/>
                  </a:outerShdw>
                </a:effectLst>
                <a:latin typeface="Bookman Old Style" panose="02050604050505020204" pitchFamily="18" charset="0"/>
              </a:rPr>
              <a:t>L. B. Pickley USPTO 1949</a:t>
            </a:r>
          </a:p>
        </p:txBody>
      </p:sp>
      <p:sp>
        <p:nvSpPr>
          <p:cNvPr id="31751" name="Rectangle 7"/>
          <p:cNvSpPr>
            <a:spLocks noChangeArrowheads="1"/>
          </p:cNvSpPr>
          <p:nvPr/>
        </p:nvSpPr>
        <p:spPr bwMode="auto">
          <a:xfrm>
            <a:off x="7615445" y="7772401"/>
            <a:ext cx="4931157" cy="1546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defTabSz="1371600" eaLnBrk="0" fontAlgn="base" hangingPunct="0">
              <a:spcBef>
                <a:spcPct val="50000"/>
              </a:spcBef>
              <a:spcAft>
                <a:spcPct val="0"/>
              </a:spcAft>
            </a:pPr>
            <a:r>
              <a:rPr lang="en-US" altLang="en-US" sz="3150" b="1">
                <a:solidFill>
                  <a:srgbClr val="F2D119"/>
                </a:solidFill>
                <a:effectLst>
                  <a:outerShdw blurRad="38100" dist="38100" dir="2700000" algn="tl">
                    <a:srgbClr val="000000"/>
                  </a:outerShdw>
                </a:effectLst>
                <a:latin typeface="Bookman Old Style" panose="02050604050505020204" pitchFamily="18" charset="0"/>
              </a:rPr>
              <a:t>“An Infrared</a:t>
            </a:r>
            <a:br>
              <a:rPr lang="en-US" altLang="en-US" sz="3150" b="1">
                <a:solidFill>
                  <a:srgbClr val="F2D119"/>
                </a:solidFill>
                <a:effectLst>
                  <a:outerShdw blurRad="38100" dist="38100" dir="2700000" algn="tl">
                    <a:srgbClr val="000000"/>
                  </a:outerShdw>
                </a:effectLst>
                <a:latin typeface="Bookman Old Style" panose="02050604050505020204" pitchFamily="18" charset="0"/>
              </a:rPr>
            </a:br>
            <a:r>
              <a:rPr lang="en-US" altLang="en-US" sz="3150" b="1">
                <a:solidFill>
                  <a:srgbClr val="F2D119"/>
                </a:solidFill>
                <a:effectLst>
                  <a:outerShdw blurRad="38100" dist="38100" dir="2700000" algn="tl">
                    <a:srgbClr val="000000"/>
                  </a:outerShdw>
                </a:effectLst>
                <a:latin typeface="Bookman Old Style" panose="02050604050505020204" pitchFamily="18" charset="0"/>
              </a:rPr>
              <a:t>Self-Matting Process”</a:t>
            </a:r>
            <a:r>
              <a:rPr lang="en-US" altLang="en-US" sz="3150" b="1">
                <a:solidFill>
                  <a:srgbClr val="FFFFFF"/>
                </a:solidFill>
                <a:effectLst>
                  <a:outerShdw blurRad="38100" dist="38100" dir="2700000" algn="tl">
                    <a:srgbClr val="000000"/>
                  </a:outerShdw>
                </a:effectLst>
                <a:latin typeface="Bookman Old Style" panose="02050604050505020204" pitchFamily="18" charset="0"/>
              </a:rPr>
              <a:t/>
            </a:r>
            <a:br>
              <a:rPr lang="en-US" altLang="en-US" sz="3150" b="1">
                <a:solidFill>
                  <a:srgbClr val="FFFFFF"/>
                </a:solidFill>
                <a:effectLst>
                  <a:outerShdw blurRad="38100" dist="38100" dir="2700000" algn="tl">
                    <a:srgbClr val="000000"/>
                  </a:outerShdw>
                </a:effectLst>
                <a:latin typeface="Bookman Old Style" panose="02050604050505020204" pitchFamily="18" charset="0"/>
              </a:rPr>
            </a:br>
            <a:r>
              <a:rPr lang="en-US" altLang="en-US" sz="3150" b="1">
                <a:solidFill>
                  <a:srgbClr val="FFFFFF"/>
                </a:solidFill>
                <a:effectLst>
                  <a:outerShdw blurRad="38100" dist="38100" dir="2700000" algn="tl">
                    <a:srgbClr val="000000"/>
                  </a:outerShdw>
                </a:effectLst>
                <a:latin typeface="Bookman Old Style" panose="02050604050505020204" pitchFamily="18" charset="0"/>
              </a:rPr>
              <a:t>Z. Vidor JSMPTE 1960</a:t>
            </a:r>
          </a:p>
        </p:txBody>
      </p:sp>
      <p:sp>
        <p:nvSpPr>
          <p:cNvPr id="31752" name="Rectangle 8"/>
          <p:cNvSpPr>
            <a:spLocks noChangeArrowheads="1"/>
          </p:cNvSpPr>
          <p:nvPr/>
        </p:nvSpPr>
        <p:spPr bwMode="auto">
          <a:xfrm>
            <a:off x="342901" y="9646445"/>
            <a:ext cx="8501045"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1371600" eaLnBrk="0" fontAlgn="base" hangingPunct="0">
              <a:spcBef>
                <a:spcPct val="50000"/>
              </a:spcBef>
              <a:spcAft>
                <a:spcPct val="0"/>
              </a:spcAft>
            </a:pPr>
            <a:r>
              <a:rPr lang="en-US" altLang="en-US" sz="2550" b="1">
                <a:solidFill>
                  <a:srgbClr val="FFFFFF"/>
                </a:solidFill>
                <a:effectLst>
                  <a:outerShdw blurRad="38100" dist="38100" dir="2700000" algn="tl">
                    <a:srgbClr val="000000"/>
                  </a:outerShdw>
                </a:effectLst>
                <a:latin typeface="Bookman Old Style" panose="02050604050505020204" pitchFamily="18" charset="0"/>
              </a:rPr>
              <a:t>Research thanks: Johnathan Banta, Ken Wiatrak</a:t>
            </a:r>
          </a:p>
        </p:txBody>
      </p:sp>
    </p:spTree>
    <p:extLst>
      <p:ext uri="{BB962C8B-B14F-4D97-AF65-F5344CB8AC3E}">
        <p14:creationId xmlns:p14="http://schemas.microsoft.com/office/powerpoint/2010/main" val="19761847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476250" y="304800"/>
            <a:ext cx="12325350" cy="952500"/>
          </a:xfrm>
        </p:spPr>
        <p:txBody>
          <a:bodyPr/>
          <a:lstStyle/>
          <a:p>
            <a:r>
              <a:rPr lang="en-US" altLang="en-US"/>
              <a:t>Front-Projection Blue Screen</a:t>
            </a:r>
          </a:p>
        </p:txBody>
      </p:sp>
      <p:pic>
        <p:nvPicPr>
          <p:cNvPr id="78851" name="Picture 3" descr="D:\ecinema\magick\lightstagesequence\bluescreen\13-01_wind_matte.0086spPL1.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317582" y="1714500"/>
            <a:ext cx="5255418" cy="3086100"/>
          </a:xfrm>
          <a:prstGeom prst="rect">
            <a:avLst/>
          </a:prstGeom>
          <a:noFill/>
          <a:ln w="9525">
            <a:solidFill>
              <a:srgbClr val="FFFFFF"/>
            </a:solidFill>
            <a:miter lim="800000"/>
            <a:headEnd/>
            <a:tailEnd/>
          </a:ln>
          <a:effectLst>
            <a:outerShdw dist="53882" dir="2700000" algn="ctr" rotWithShape="0">
              <a:srgbClr val="000000"/>
            </a:outerShdw>
          </a:effectLst>
          <a:extLst>
            <a:ext uri="{909E8E84-426E-40DD-AFC4-6F175D3DCCD1}">
              <a14:hiddenFill xmlns:a14="http://schemas.microsoft.com/office/drawing/2010/main">
                <a:solidFill>
                  <a:srgbClr val="FFFFFF"/>
                </a:solidFill>
              </a14:hiddenFill>
            </a:ext>
          </a:extLst>
        </p:spPr>
      </p:pic>
      <p:pic>
        <p:nvPicPr>
          <p:cNvPr id="78856" name="Picture 8" descr="D:\ecinema\magick\lightstagesequence\lightsage.jpg"/>
          <p:cNvPicPr>
            <a:picLocks noChangeAspect="1" noChangeArrowheads="1"/>
          </p:cNvPicPr>
          <p:nvPr/>
        </p:nvPicPr>
        <p:blipFill>
          <a:blip r:embed="rId3" cstate="hqprint">
            <a:lum bright="6000" contrast="-6000"/>
            <a:extLst>
              <a:ext uri="{28A0092B-C50C-407E-A947-70E740481C1C}">
                <a14:useLocalDpi xmlns:a14="http://schemas.microsoft.com/office/drawing/2010/main"/>
              </a:ext>
            </a:extLst>
          </a:blip>
          <a:srcRect/>
          <a:stretch>
            <a:fillRect/>
          </a:stretch>
        </p:blipFill>
        <p:spPr bwMode="auto">
          <a:xfrm>
            <a:off x="457200" y="1714500"/>
            <a:ext cx="6515100" cy="6286500"/>
          </a:xfrm>
          <a:prstGeom prst="rect">
            <a:avLst/>
          </a:prstGeom>
          <a:noFill/>
          <a:ln w="9525">
            <a:solidFill>
              <a:srgbClr val="FFFFFF"/>
            </a:solidFill>
            <a:miter lim="800000"/>
            <a:headEnd/>
            <a:tailEnd/>
          </a:ln>
          <a:effectLst>
            <a:outerShdw dist="53882" dir="2700000" algn="ctr" rotWithShape="0">
              <a:srgbClr val="000000"/>
            </a:outerShdw>
          </a:effectLst>
          <a:extLst>
            <a:ext uri="{909E8E84-426E-40DD-AFC4-6F175D3DCCD1}">
              <a14:hiddenFill xmlns:a14="http://schemas.microsoft.com/office/drawing/2010/main">
                <a:solidFill>
                  <a:srgbClr val="FFFFFF"/>
                </a:solidFill>
              </a14:hiddenFill>
            </a:ext>
          </a:extLst>
        </p:spPr>
      </p:pic>
      <p:pic>
        <p:nvPicPr>
          <p:cNvPr id="78857" name="Picture 9" descr="D:\ecinema\magick\pressimgage\sc-lgtb.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310438" y="5029201"/>
            <a:ext cx="5257800" cy="3014663"/>
          </a:xfrm>
          <a:prstGeom prst="rect">
            <a:avLst/>
          </a:prstGeom>
          <a:noFill/>
          <a:ln w="9525">
            <a:solidFill>
              <a:srgbClr val="FFFFFF"/>
            </a:solidFill>
            <a:miter lim="800000"/>
            <a:headEnd/>
            <a:tailEnd/>
          </a:ln>
          <a:effectLst>
            <a:outerShdw dist="53882" dir="2700000" algn="ctr" rotWithShape="0">
              <a:srgbClr val="000000"/>
            </a:outerShdw>
          </a:effectLst>
          <a:extLst>
            <a:ext uri="{909E8E84-426E-40DD-AFC4-6F175D3DCCD1}">
              <a14:hiddenFill xmlns:a14="http://schemas.microsoft.com/office/drawing/2010/main">
                <a:solidFill>
                  <a:srgbClr val="FFFFFF"/>
                </a:solidFill>
              </a14:hiddenFill>
            </a:ext>
          </a:extLst>
        </p:spPr>
      </p:pic>
      <p:grpSp>
        <p:nvGrpSpPr>
          <p:cNvPr id="78860" name="Group 12"/>
          <p:cNvGrpSpPr>
            <a:grpSpLocks/>
          </p:cNvGrpSpPr>
          <p:nvPr/>
        </p:nvGrpSpPr>
        <p:grpSpPr bwMode="auto">
          <a:xfrm>
            <a:off x="4457700" y="6187787"/>
            <a:ext cx="1820334" cy="1537530"/>
            <a:chOff x="960" y="2720"/>
            <a:chExt cx="1032" cy="947"/>
          </a:xfrm>
        </p:grpSpPr>
        <p:sp>
          <p:nvSpPr>
            <p:cNvPr id="78858" name="Rectangle 10"/>
            <p:cNvSpPr>
              <a:spLocks noChangeArrowheads="1"/>
            </p:cNvSpPr>
            <p:nvPr/>
          </p:nvSpPr>
          <p:spPr bwMode="auto">
            <a:xfrm>
              <a:off x="960" y="2968"/>
              <a:ext cx="105" cy="398"/>
            </a:xfrm>
            <a:prstGeom prst="rect">
              <a:avLst/>
            </a:prstGeom>
            <a:solidFill>
              <a:srgbClr val="FFFFFF"/>
            </a:solidFill>
            <a:ln>
              <a:noFill/>
            </a:ln>
            <a:effectLst>
              <a:outerShdw dist="53882" dir="27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p>
              <a:pPr defTabSz="1371600" eaLnBrk="0" fontAlgn="base" hangingPunct="0">
                <a:spcBef>
                  <a:spcPct val="50000"/>
                </a:spcBef>
                <a:spcAft>
                  <a:spcPct val="0"/>
                </a:spcAft>
              </a:pPr>
              <a:endParaRPr lang="en-US" sz="3600">
                <a:solidFill>
                  <a:srgbClr val="000000"/>
                </a:solidFill>
                <a:latin typeface="Bookman Old Style" panose="02050604050505020204" pitchFamily="18" charset="0"/>
              </a:endParaRPr>
            </a:p>
          </p:txBody>
        </p:sp>
        <p:pic>
          <p:nvPicPr>
            <p:cNvPr id="78854" name="Picture 6" descr="Chroma Key Technology"/>
            <p:cNvPicPr>
              <a:picLocks noChangeAspect="1" noChangeArrowheads="1"/>
            </p:cNvPicPr>
            <p:nvPr/>
          </p:nvPicPr>
          <p:blipFill>
            <a:blip r:embed="rId5" cstate="hqprint">
              <a:extLst>
                <a:ext uri="{28A0092B-C50C-407E-A947-70E740481C1C}">
                  <a14:useLocalDpi xmlns:a14="http://schemas.microsoft.com/office/drawing/2010/main"/>
                </a:ext>
              </a:extLst>
            </a:blip>
            <a:srcRect/>
            <a:stretch>
              <a:fillRect/>
            </a:stretch>
          </p:blipFill>
          <p:spPr bwMode="auto">
            <a:xfrm>
              <a:off x="1008" y="2720"/>
              <a:ext cx="984" cy="947"/>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53882" dir="2700000" algn="ctr" rotWithShape="0">
                      <a:srgbClr val="000000"/>
                    </a:outerShdw>
                  </a:effectLst>
                </a14:hiddenEffects>
              </a:ext>
            </a:extLst>
          </p:spPr>
        </p:pic>
      </p:grpSp>
      <p:sp>
        <p:nvSpPr>
          <p:cNvPr id="78861" name="Rectangle 13"/>
          <p:cNvSpPr>
            <a:spLocks noChangeArrowheads="1"/>
          </p:cNvSpPr>
          <p:nvPr/>
        </p:nvSpPr>
        <p:spPr bwMode="auto">
          <a:xfrm>
            <a:off x="342900" y="8603458"/>
            <a:ext cx="10442282" cy="1061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1371600" eaLnBrk="0" fontAlgn="base" hangingPunct="0">
              <a:spcBef>
                <a:spcPct val="50000"/>
              </a:spcBef>
              <a:spcAft>
                <a:spcPct val="0"/>
              </a:spcAft>
            </a:pPr>
            <a:r>
              <a:rPr lang="en-US" altLang="en-US" sz="3150" b="1">
                <a:solidFill>
                  <a:srgbClr val="FFFFFF"/>
                </a:solidFill>
                <a:latin typeface="Bookman Old Style" panose="02050604050505020204" pitchFamily="18" charset="0"/>
              </a:rPr>
              <a:t>Used at Keio University for “The Magick Lesson”</a:t>
            </a:r>
            <a:br>
              <a:rPr lang="en-US" altLang="en-US" sz="3150" b="1">
                <a:solidFill>
                  <a:srgbClr val="FFFFFF"/>
                </a:solidFill>
                <a:latin typeface="Bookman Old Style" panose="02050604050505020204" pitchFamily="18" charset="0"/>
              </a:rPr>
            </a:br>
            <a:r>
              <a:rPr lang="en-US" altLang="en-US" sz="3150" b="1">
                <a:solidFill>
                  <a:srgbClr val="FFFFFF"/>
                </a:solidFill>
                <a:latin typeface="Bookman Old Style" panose="02050604050505020204" pitchFamily="18" charset="0"/>
              </a:rPr>
              <a:t>Directed by Mark Dippe and Masa Inakage</a:t>
            </a:r>
          </a:p>
        </p:txBody>
      </p:sp>
    </p:spTree>
    <p:extLst>
      <p:ext uri="{BB962C8B-B14F-4D97-AF65-F5344CB8AC3E}">
        <p14:creationId xmlns:p14="http://schemas.microsoft.com/office/powerpoint/2010/main" val="22058075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descr="D:\LightStage3-SIGGRAPH2002\I\icolor_mr_responsecurve.tif"/>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286000" y="1600201"/>
            <a:ext cx="8915400" cy="6865145"/>
          </a:xfrm>
          <a:prstGeom prst="rect">
            <a:avLst/>
          </a:prstGeom>
          <a:noFill/>
          <a:extLst>
            <a:ext uri="{909E8E84-426E-40DD-AFC4-6F175D3DCCD1}">
              <a14:hiddenFill xmlns:a14="http://schemas.microsoft.com/office/drawing/2010/main">
                <a:solidFill>
                  <a:srgbClr val="FFFFFF"/>
                </a:solidFill>
              </a14:hiddenFill>
            </a:ext>
          </a:extLst>
        </p:spPr>
      </p:pic>
      <p:sp>
        <p:nvSpPr>
          <p:cNvPr id="81923" name="Rectangle 3"/>
          <p:cNvSpPr>
            <a:spLocks noGrp="1" noChangeArrowheads="1"/>
          </p:cNvSpPr>
          <p:nvPr>
            <p:ph type="title"/>
          </p:nvPr>
        </p:nvSpPr>
        <p:spPr>
          <a:xfrm>
            <a:off x="476250" y="342900"/>
            <a:ext cx="12553950" cy="1066800"/>
          </a:xfrm>
        </p:spPr>
        <p:txBody>
          <a:bodyPr/>
          <a:lstStyle/>
          <a:p>
            <a:r>
              <a:rPr lang="en-US" altLang="en-US"/>
              <a:t>iColor MR Response Curve</a:t>
            </a:r>
          </a:p>
        </p:txBody>
      </p:sp>
      <p:sp>
        <p:nvSpPr>
          <p:cNvPr id="81924" name="Text Box 4"/>
          <p:cNvSpPr txBox="1">
            <a:spLocks noChangeArrowheads="1"/>
          </p:cNvSpPr>
          <p:nvPr/>
        </p:nvSpPr>
        <p:spPr bwMode="auto">
          <a:xfrm>
            <a:off x="228600" y="8801100"/>
            <a:ext cx="11087100" cy="1015663"/>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defTabSz="1371600" eaLnBrk="0" fontAlgn="base" hangingPunct="0">
              <a:spcBef>
                <a:spcPct val="50000"/>
              </a:spcBef>
              <a:spcAft>
                <a:spcPct val="0"/>
              </a:spcAft>
            </a:pPr>
            <a:r>
              <a:rPr lang="en-US" altLang="en-US" sz="3000">
                <a:solidFill>
                  <a:srgbClr val="FFFFFF"/>
                </a:solidFill>
                <a:latin typeface="Bookman Old Style" panose="02050604050505020204" pitchFamily="18" charset="0"/>
              </a:rPr>
              <a:t>Calibrated using Photo Research PR650</a:t>
            </a:r>
            <a:br>
              <a:rPr lang="en-US" altLang="en-US" sz="3000">
                <a:solidFill>
                  <a:srgbClr val="FFFFFF"/>
                </a:solidFill>
                <a:latin typeface="Bookman Old Style" panose="02050604050505020204" pitchFamily="18" charset="0"/>
              </a:rPr>
            </a:br>
            <a:r>
              <a:rPr lang="en-US" altLang="en-US" sz="3000">
                <a:solidFill>
                  <a:srgbClr val="FFFFFF"/>
                </a:solidFill>
                <a:latin typeface="Bookman Old Style" panose="02050604050505020204" pitchFamily="18" charset="0"/>
              </a:rPr>
              <a:t>Spectroradiometer   http://www.photoresearch.com/</a:t>
            </a:r>
          </a:p>
        </p:txBody>
      </p:sp>
      <p:pic>
        <p:nvPicPr>
          <p:cNvPr id="81926" name="Picture 6" descr="D:\Powerpoint\SIGGRAPH 2002\LightStage3-SIGGRAPH2002\New Images\iColorMR-beautyshot.jpg"/>
          <p:cNvPicPr>
            <a:picLocks noChangeAspect="1" noChangeArrowheads="1"/>
          </p:cNvPicPr>
          <p:nvPr/>
        </p:nvPicPr>
        <p:blipFill>
          <a:blip r:embed="rId3" cstate="hqprint">
            <a:extLst>
              <a:ext uri="{28A0092B-C50C-407E-A947-70E740481C1C}">
                <a14:useLocalDpi xmlns:a14="http://schemas.microsoft.com/office/drawing/2010/main"/>
              </a:ext>
            </a:extLst>
          </a:blip>
          <a:srcRect/>
          <a:stretch>
            <a:fillRect/>
          </a:stretch>
        </p:blipFill>
        <p:spPr bwMode="auto">
          <a:xfrm>
            <a:off x="3886200" y="2971800"/>
            <a:ext cx="2971800" cy="2228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53882" dir="2700000" algn="ctr" rotWithShape="0">
                    <a:srgbClr val="000000"/>
                  </a:outerShdw>
                </a:effectLst>
              </a14:hiddenEffects>
            </a:ext>
          </a:extLst>
        </p:spPr>
      </p:pic>
    </p:spTree>
    <p:extLst>
      <p:ext uri="{BB962C8B-B14F-4D97-AF65-F5344CB8AC3E}">
        <p14:creationId xmlns:p14="http://schemas.microsoft.com/office/powerpoint/2010/main" val="9190424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descr="D:\LightStage3-SIGGRAPH2002\I\sony_dxc9000_responsecurve.tif"/>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286000" y="1600201"/>
            <a:ext cx="8915400" cy="6865145"/>
          </a:xfrm>
          <a:prstGeom prst="rect">
            <a:avLst/>
          </a:prstGeom>
          <a:noFill/>
          <a:extLst>
            <a:ext uri="{909E8E84-426E-40DD-AFC4-6F175D3DCCD1}">
              <a14:hiddenFill xmlns:a14="http://schemas.microsoft.com/office/drawing/2010/main">
                <a:solidFill>
                  <a:srgbClr val="FFFFFF"/>
                </a:solidFill>
              </a14:hiddenFill>
            </a:ext>
          </a:extLst>
        </p:spPr>
      </p:pic>
      <p:sp>
        <p:nvSpPr>
          <p:cNvPr id="80899" name="Rectangle 3"/>
          <p:cNvSpPr>
            <a:spLocks noGrp="1" noChangeArrowheads="1"/>
          </p:cNvSpPr>
          <p:nvPr>
            <p:ph type="title"/>
          </p:nvPr>
        </p:nvSpPr>
        <p:spPr>
          <a:xfrm>
            <a:off x="476250" y="342900"/>
            <a:ext cx="12553950" cy="1066800"/>
          </a:xfrm>
        </p:spPr>
        <p:txBody>
          <a:bodyPr/>
          <a:lstStyle/>
          <a:p>
            <a:r>
              <a:rPr lang="en-US" altLang="en-US"/>
              <a:t>Sony DXC-9000 Response Curve</a:t>
            </a:r>
          </a:p>
        </p:txBody>
      </p:sp>
      <p:sp>
        <p:nvSpPr>
          <p:cNvPr id="80900" name="Text Box 4"/>
          <p:cNvSpPr txBox="1">
            <a:spLocks noChangeArrowheads="1"/>
          </p:cNvSpPr>
          <p:nvPr/>
        </p:nvSpPr>
        <p:spPr bwMode="auto">
          <a:xfrm>
            <a:off x="228600" y="8801100"/>
            <a:ext cx="11087100" cy="1200329"/>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defTabSz="1371600" eaLnBrk="0" fontAlgn="base" hangingPunct="0">
              <a:spcBef>
                <a:spcPct val="50000"/>
              </a:spcBef>
              <a:spcAft>
                <a:spcPct val="0"/>
              </a:spcAft>
            </a:pPr>
            <a:r>
              <a:rPr lang="en-US" altLang="en-US" sz="3600">
                <a:solidFill>
                  <a:srgbClr val="FFFFFF"/>
                </a:solidFill>
                <a:latin typeface="Bookman Old Style" panose="02050604050505020204" pitchFamily="18" charset="0"/>
              </a:rPr>
              <a:t>Calibrated using </a:t>
            </a:r>
            <a:r>
              <a:rPr lang="en-US" altLang="en-US" sz="3600" b="1">
                <a:solidFill>
                  <a:srgbClr val="FFFFFF"/>
                </a:solidFill>
                <a:latin typeface="Bookman Old Style" panose="02050604050505020204" pitchFamily="18" charset="0"/>
              </a:rPr>
              <a:t>HDR Shop</a:t>
            </a:r>
            <a:r>
              <a:rPr lang="en-US" altLang="en-US" sz="3600">
                <a:solidFill>
                  <a:srgbClr val="FFFFFF"/>
                </a:solidFill>
                <a:latin typeface="Bookman Old Style" panose="02050604050505020204" pitchFamily="18" charset="0"/>
              </a:rPr>
              <a:t>:</a:t>
            </a:r>
            <a:br>
              <a:rPr lang="en-US" altLang="en-US" sz="3600">
                <a:solidFill>
                  <a:srgbClr val="FFFFFF"/>
                </a:solidFill>
                <a:latin typeface="Bookman Old Style" panose="02050604050505020204" pitchFamily="18" charset="0"/>
              </a:rPr>
            </a:br>
            <a:r>
              <a:rPr lang="en-US" altLang="en-US" sz="3600">
                <a:solidFill>
                  <a:srgbClr val="FFFFFF"/>
                </a:solidFill>
                <a:latin typeface="Bookman Old Style" panose="02050604050505020204" pitchFamily="18" charset="0"/>
              </a:rPr>
              <a:t>http://www.debevec.org/HDRShop/</a:t>
            </a:r>
          </a:p>
        </p:txBody>
      </p:sp>
      <p:sp>
        <p:nvSpPr>
          <p:cNvPr id="80901" name="Rectangle 5"/>
          <p:cNvSpPr>
            <a:spLocks noChangeArrowheads="1"/>
          </p:cNvSpPr>
          <p:nvPr/>
        </p:nvSpPr>
        <p:spPr bwMode="auto">
          <a:xfrm>
            <a:off x="0" y="3817145"/>
            <a:ext cx="13716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1371600" eaLnBrk="0" fontAlgn="base" hangingPunct="0">
              <a:spcBef>
                <a:spcPct val="50000"/>
              </a:spcBef>
              <a:spcAft>
                <a:spcPct val="0"/>
              </a:spcAft>
            </a:pPr>
            <a:endParaRPr lang="en-US" sz="3600">
              <a:solidFill>
                <a:srgbClr val="000000"/>
              </a:solidFill>
              <a:latin typeface="Bookman Old Style" panose="02050604050505020204" pitchFamily="18" charset="0"/>
            </a:endParaRPr>
          </a:p>
        </p:txBody>
      </p:sp>
      <p:grpSp>
        <p:nvGrpSpPr>
          <p:cNvPr id="80902" name="Group 6"/>
          <p:cNvGrpSpPr>
            <a:grpSpLocks/>
          </p:cNvGrpSpPr>
          <p:nvPr/>
        </p:nvGrpSpPr>
        <p:grpSpPr bwMode="auto">
          <a:xfrm>
            <a:off x="5164933" y="3817145"/>
            <a:ext cx="3386138" cy="2631282"/>
            <a:chOff x="-58" y="0"/>
            <a:chExt cx="1422" cy="1105"/>
          </a:xfrm>
        </p:grpSpPr>
        <p:sp>
          <p:nvSpPr>
            <p:cNvPr id="80903" name="Rectangle 7"/>
            <p:cNvSpPr>
              <a:spLocks noChangeArrowheads="1"/>
            </p:cNvSpPr>
            <p:nvPr/>
          </p:nvSpPr>
          <p:spPr bwMode="auto">
            <a:xfrm>
              <a:off x="0" y="0"/>
              <a:ext cx="1364" cy="1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defTabSz="1371600" fontAlgn="base">
                <a:spcBef>
                  <a:spcPct val="0"/>
                </a:spcBef>
                <a:spcAft>
                  <a:spcPct val="0"/>
                </a:spcAft>
              </a:pPr>
              <a:r>
                <a:rPr lang="en-US" altLang="en-US" sz="3600">
                  <a:solidFill>
                    <a:srgbClr val="900028"/>
                  </a:solidFill>
                  <a:latin typeface="Times New Roman" panose="02020603050405020304" pitchFamily="18" charset="0"/>
                  <a:hlinkClick r:id="rId3"/>
                </a:rPr>
                <a:t>  </a:t>
              </a:r>
              <a:r>
                <a:rPr lang="en-US" altLang="en-US" sz="12900">
                  <a:solidFill>
                    <a:srgbClr val="900028"/>
                  </a:solidFill>
                  <a:latin typeface="Times New Roman" panose="02020603050405020304" pitchFamily="18" charset="0"/>
                </a:rPr>
                <a:t> </a:t>
              </a:r>
              <a:r>
                <a:rPr lang="en-US" altLang="en-US" sz="3600">
                  <a:solidFill>
                    <a:srgbClr val="900028"/>
                  </a:solidFill>
                  <a:latin typeface="Times New Roman" panose="02020603050405020304" pitchFamily="18" charset="0"/>
                </a:rPr>
                <a:t>                       </a:t>
              </a:r>
            </a:p>
          </p:txBody>
        </p:sp>
        <p:sp>
          <p:nvSpPr>
            <p:cNvPr id="80904" name="Rectangle 8"/>
            <p:cNvSpPr>
              <a:spLocks noChangeArrowheads="1"/>
            </p:cNvSpPr>
            <p:nvPr/>
          </p:nvSpPr>
          <p:spPr bwMode="auto">
            <a:xfrm>
              <a:off x="-58" y="152"/>
              <a:ext cx="116" cy="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defTabSz="1371600" fontAlgn="base">
                <a:spcBef>
                  <a:spcPct val="0"/>
                </a:spcBef>
                <a:spcAft>
                  <a:spcPct val="0"/>
                </a:spcAft>
              </a:pPr>
              <a:r>
                <a:rPr lang="en-US" altLang="en-US" sz="3600">
                  <a:solidFill>
                    <a:srgbClr val="900028"/>
                  </a:solidFill>
                  <a:latin typeface="Times New Roman" panose="02020603050405020304" pitchFamily="18" charset="0"/>
                </a:rPr>
                <a:t> </a:t>
              </a:r>
            </a:p>
          </p:txBody>
        </p:sp>
      </p:grpSp>
      <p:pic>
        <p:nvPicPr>
          <p:cNvPr id="80905" name="Picture 9" descr="http://www.debevec.org/HDRShop/hdrshop_splash_icon.jpg">
            <a:hlinkClick r:id="rId3"/>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915400" y="8686800"/>
            <a:ext cx="1828800" cy="1371600"/>
          </a:xfrm>
          <a:prstGeom prst="rect">
            <a:avLst/>
          </a:prstGeom>
          <a:noFill/>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Lst>
        </p:spPr>
      </p:pic>
      <p:pic>
        <p:nvPicPr>
          <p:cNvPr id="80906" name="Picture 10" descr="D:\LightStage3-SIGGRAPH2002\I\cameras.jpg"/>
          <p:cNvPicPr>
            <a:picLocks noChangeAspect="1" noChangeArrowheads="1"/>
          </p:cNvPicPr>
          <p:nvPr/>
        </p:nvPicPr>
        <p:blipFill>
          <a:blip r:embed="rId5" cstate="hqprint">
            <a:extLst>
              <a:ext uri="{28A0092B-C50C-407E-A947-70E740481C1C}">
                <a14:useLocalDpi xmlns:a14="http://schemas.microsoft.com/office/drawing/2010/main"/>
              </a:ext>
            </a:extLst>
          </a:blip>
          <a:srcRect/>
          <a:stretch>
            <a:fillRect/>
          </a:stretch>
        </p:blipFill>
        <p:spPr bwMode="auto">
          <a:xfrm>
            <a:off x="3886200" y="2857500"/>
            <a:ext cx="3086100" cy="2028825"/>
          </a:xfrm>
          <a:prstGeom prst="rect">
            <a:avLst/>
          </a:prstGeom>
          <a:noFill/>
          <a:effectLst>
            <a:outerShdw dist="53882" dir="2700000" algn="ctr" rotWithShape="0">
              <a:srgbClr val="000000"/>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27653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8" name="Picture 10" descr="G:\Powerpoint\SIGGRAPH 2002\LightStage3-SIGGRAPH2002\Paper Images\focal_lengths_processed3.jpg"/>
          <p:cNvPicPr>
            <a:picLocks noChangeAspect="1" noChangeArrowheads="1"/>
          </p:cNvPicPr>
          <p:nvPr/>
        </p:nvPicPr>
        <p:blipFill>
          <a:blip r:embed="rId2">
            <a:lum bright="-6000"/>
            <a:extLst>
              <a:ext uri="{28A0092B-C50C-407E-A947-70E740481C1C}">
                <a14:useLocalDpi xmlns:a14="http://schemas.microsoft.com/office/drawing/2010/main"/>
              </a:ext>
            </a:extLst>
          </a:blip>
          <a:srcRect/>
          <a:stretch>
            <a:fillRect/>
          </a:stretch>
        </p:blipFill>
        <p:spPr bwMode="auto">
          <a:xfrm>
            <a:off x="0" y="0"/>
            <a:ext cx="13716000" cy="10287000"/>
          </a:xfrm>
          <a:prstGeom prst="rect">
            <a:avLst/>
          </a:prstGeom>
          <a:noFill/>
          <a:extLst>
            <a:ext uri="{909E8E84-426E-40DD-AFC4-6F175D3DCCD1}">
              <a14:hiddenFill xmlns:a14="http://schemas.microsoft.com/office/drawing/2010/main">
                <a:solidFill>
                  <a:srgbClr val="FFFFFF"/>
                </a:solidFill>
              </a14:hiddenFill>
            </a:ext>
          </a:extLst>
        </p:spPr>
      </p:pic>
      <p:sp>
        <p:nvSpPr>
          <p:cNvPr id="17411" name="Rectangle 3"/>
          <p:cNvSpPr>
            <a:spLocks noGrp="1" noChangeArrowheads="1"/>
          </p:cNvSpPr>
          <p:nvPr>
            <p:ph type="title"/>
          </p:nvPr>
        </p:nvSpPr>
        <p:spPr>
          <a:xfrm>
            <a:off x="3448050" y="9220200"/>
            <a:ext cx="10267950" cy="1066800"/>
          </a:xfrm>
          <a:effectLst/>
          <a:extLst>
            <a:ext uri="{AF507438-7753-43E0-B8FC-AC1667EBCBE1}">
              <a14:hiddenEffects xmlns:a14="http://schemas.microsoft.com/office/drawing/2010/main">
                <a:effectLst>
                  <a:outerShdw dist="17961" dir="2700000" algn="ctr" rotWithShape="0">
                    <a:srgbClr val="000000"/>
                  </a:outerShdw>
                </a:effectLst>
              </a14:hiddenEffects>
            </a:ext>
          </a:extLst>
        </p:spPr>
        <p:txBody>
          <a:bodyPr/>
          <a:lstStyle/>
          <a:p>
            <a:r>
              <a:rPr lang="en-US" altLang="en-US" sz="4950" b="0">
                <a:solidFill>
                  <a:srgbClr val="0066A4"/>
                </a:solidFill>
              </a:rPr>
              <a:t>Center of Projection Calibration</a:t>
            </a:r>
          </a:p>
        </p:txBody>
      </p:sp>
      <p:pic>
        <p:nvPicPr>
          <p:cNvPr id="17415" name="Picture 7" descr="D:\LightStage3-SIGGRAPH2002\I\centers_of_projection_view2.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144000" y="3886201"/>
            <a:ext cx="3657600" cy="2738438"/>
          </a:xfrm>
          <a:prstGeom prst="rect">
            <a:avLst/>
          </a:prstGeom>
          <a:noFill/>
          <a:ln w="9525">
            <a:solidFill>
              <a:srgbClr val="FFFFFF"/>
            </a:solidFill>
            <a:miter lim="800000"/>
            <a:headEnd/>
            <a:tailEnd/>
          </a:ln>
          <a:effectLst>
            <a:outerShdw dist="53882" dir="2700000" algn="ctr" rotWithShape="0">
              <a:srgbClr val="000000"/>
            </a:outerShdw>
          </a:effectLst>
          <a:extLst>
            <a:ext uri="{909E8E84-426E-40DD-AFC4-6F175D3DCCD1}">
              <a14:hiddenFill xmlns:a14="http://schemas.microsoft.com/office/drawing/2010/main">
                <a:solidFill>
                  <a:srgbClr val="FFFFFF"/>
                </a:solidFill>
              </a14:hiddenFill>
            </a:ext>
          </a:extLst>
        </p:spPr>
      </p:pic>
      <p:sp>
        <p:nvSpPr>
          <p:cNvPr id="17416" name="Rectangle 8"/>
          <p:cNvSpPr>
            <a:spLocks noChangeArrowheads="1"/>
          </p:cNvSpPr>
          <p:nvPr/>
        </p:nvSpPr>
        <p:spPr bwMode="auto">
          <a:xfrm>
            <a:off x="5829300" y="6972300"/>
            <a:ext cx="4800600"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000000"/>
                  </a:outerShdw>
                </a:effectLst>
              </a14:hiddenEffects>
            </a:ext>
          </a:extLst>
        </p:spPr>
        <p:txBody>
          <a:bodyPr anchor="ctr"/>
          <a:lstStyle>
            <a:lvl1pPr>
              <a:spcBef>
                <a:spcPct val="0"/>
              </a:spcBef>
              <a:defRPr sz="2400">
                <a:solidFill>
                  <a:schemeClr val="tx1"/>
                </a:solidFill>
                <a:latin typeface="Times New Roman" panose="02020603050405020304" pitchFamily="18" charset="0"/>
              </a:defRPr>
            </a:lvl1pPr>
            <a:lvl2pPr>
              <a:spcBef>
                <a:spcPct val="0"/>
              </a:spcBef>
              <a:defRPr sz="2400">
                <a:solidFill>
                  <a:schemeClr val="tx1"/>
                </a:solidFill>
                <a:latin typeface="Times New Roman" panose="02020603050405020304" pitchFamily="18" charset="0"/>
              </a:defRPr>
            </a:lvl2pPr>
            <a:lvl3pPr>
              <a:spcBef>
                <a:spcPct val="0"/>
              </a:spcBef>
              <a:defRPr sz="2400">
                <a:solidFill>
                  <a:schemeClr val="tx1"/>
                </a:solidFill>
                <a:latin typeface="Times New Roman" panose="02020603050405020304" pitchFamily="18" charset="0"/>
              </a:defRPr>
            </a:lvl3pPr>
            <a:lvl4pPr>
              <a:spcBef>
                <a:spcPct val="0"/>
              </a:spcBef>
              <a:defRPr sz="2400">
                <a:solidFill>
                  <a:schemeClr val="tx1"/>
                </a:solidFill>
                <a:latin typeface="Times New Roman" panose="02020603050405020304" pitchFamily="18" charset="0"/>
              </a:defRPr>
            </a:lvl4pPr>
            <a:lvl5pPr>
              <a:spcBef>
                <a:spcPct val="0"/>
              </a:spcBef>
              <a:defRPr sz="2400">
                <a:solidFill>
                  <a:schemeClr val="tx1"/>
                </a:solidFill>
                <a:latin typeface="Times New Roman" panose="02020603050405020304" pitchFamily="18" charset="0"/>
              </a:defRPr>
            </a:lvl5pPr>
            <a:lvl6pPr marL="457200" fontAlgn="base">
              <a:spcBef>
                <a:spcPct val="0"/>
              </a:spcBef>
              <a:spcAft>
                <a:spcPct val="0"/>
              </a:spcAft>
              <a:defRPr sz="2400">
                <a:solidFill>
                  <a:schemeClr val="tx1"/>
                </a:solidFill>
                <a:latin typeface="Times New Roman" panose="02020603050405020304" pitchFamily="18" charset="0"/>
              </a:defRPr>
            </a:lvl6pPr>
            <a:lvl7pPr marL="914400" fontAlgn="base">
              <a:spcBef>
                <a:spcPct val="0"/>
              </a:spcBef>
              <a:spcAft>
                <a:spcPct val="0"/>
              </a:spcAft>
              <a:defRPr sz="2400">
                <a:solidFill>
                  <a:schemeClr val="tx1"/>
                </a:solidFill>
                <a:latin typeface="Times New Roman" panose="02020603050405020304" pitchFamily="18" charset="0"/>
              </a:defRPr>
            </a:lvl7pPr>
            <a:lvl8pPr marL="1371600" fontAlgn="base">
              <a:spcBef>
                <a:spcPct val="0"/>
              </a:spcBef>
              <a:spcAft>
                <a:spcPct val="0"/>
              </a:spcAft>
              <a:defRPr sz="2400">
                <a:solidFill>
                  <a:schemeClr val="tx1"/>
                </a:solidFill>
                <a:latin typeface="Times New Roman" panose="02020603050405020304" pitchFamily="18" charset="0"/>
              </a:defRPr>
            </a:lvl8pPr>
            <a:lvl9pPr marL="1828800" fontAlgn="base">
              <a:spcBef>
                <a:spcPct val="0"/>
              </a:spcBef>
              <a:spcAft>
                <a:spcPct val="0"/>
              </a:spcAft>
              <a:defRPr sz="2400">
                <a:solidFill>
                  <a:schemeClr val="tx1"/>
                </a:solidFill>
                <a:latin typeface="Times New Roman" panose="02020603050405020304" pitchFamily="18" charset="0"/>
              </a:defRPr>
            </a:lvl9pPr>
          </a:lstStyle>
          <a:p>
            <a:pPr defTabSz="1371600" eaLnBrk="0" fontAlgn="base" hangingPunct="0">
              <a:lnSpc>
                <a:spcPct val="105000"/>
              </a:lnSpc>
              <a:spcAft>
                <a:spcPct val="0"/>
              </a:spcAft>
            </a:pPr>
            <a:r>
              <a:rPr lang="en-US" altLang="en-US" sz="3150">
                <a:solidFill>
                  <a:srgbClr val="0066A4"/>
                </a:solidFill>
                <a:latin typeface="Bookman Old Style" panose="02050604050505020204" pitchFamily="18" charset="0"/>
              </a:rPr>
              <a:t>Color Camera: 55mm</a:t>
            </a:r>
          </a:p>
        </p:txBody>
      </p:sp>
      <p:sp>
        <p:nvSpPr>
          <p:cNvPr id="17417" name="Rectangle 9"/>
          <p:cNvSpPr>
            <a:spLocks noChangeArrowheads="1"/>
          </p:cNvSpPr>
          <p:nvPr/>
        </p:nvSpPr>
        <p:spPr bwMode="auto">
          <a:xfrm>
            <a:off x="8343900" y="1828800"/>
            <a:ext cx="4800600"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000000"/>
                  </a:outerShdw>
                </a:effectLst>
              </a14:hiddenEffects>
            </a:ext>
          </a:extLst>
        </p:spPr>
        <p:txBody>
          <a:bodyPr anchor="ctr"/>
          <a:lstStyle>
            <a:lvl1pPr>
              <a:spcBef>
                <a:spcPct val="0"/>
              </a:spcBef>
              <a:defRPr sz="2400">
                <a:solidFill>
                  <a:schemeClr val="tx1"/>
                </a:solidFill>
                <a:latin typeface="Times New Roman" panose="02020603050405020304" pitchFamily="18" charset="0"/>
              </a:defRPr>
            </a:lvl1pPr>
            <a:lvl2pPr>
              <a:spcBef>
                <a:spcPct val="0"/>
              </a:spcBef>
              <a:defRPr sz="2400">
                <a:solidFill>
                  <a:schemeClr val="tx1"/>
                </a:solidFill>
                <a:latin typeface="Times New Roman" panose="02020603050405020304" pitchFamily="18" charset="0"/>
              </a:defRPr>
            </a:lvl2pPr>
            <a:lvl3pPr>
              <a:spcBef>
                <a:spcPct val="0"/>
              </a:spcBef>
              <a:defRPr sz="2400">
                <a:solidFill>
                  <a:schemeClr val="tx1"/>
                </a:solidFill>
                <a:latin typeface="Times New Roman" panose="02020603050405020304" pitchFamily="18" charset="0"/>
              </a:defRPr>
            </a:lvl3pPr>
            <a:lvl4pPr>
              <a:spcBef>
                <a:spcPct val="0"/>
              </a:spcBef>
              <a:defRPr sz="2400">
                <a:solidFill>
                  <a:schemeClr val="tx1"/>
                </a:solidFill>
                <a:latin typeface="Times New Roman" panose="02020603050405020304" pitchFamily="18" charset="0"/>
              </a:defRPr>
            </a:lvl4pPr>
            <a:lvl5pPr>
              <a:spcBef>
                <a:spcPct val="0"/>
              </a:spcBef>
              <a:defRPr sz="2400">
                <a:solidFill>
                  <a:schemeClr val="tx1"/>
                </a:solidFill>
                <a:latin typeface="Times New Roman" panose="02020603050405020304" pitchFamily="18" charset="0"/>
              </a:defRPr>
            </a:lvl5pPr>
            <a:lvl6pPr marL="457200" fontAlgn="base">
              <a:spcBef>
                <a:spcPct val="0"/>
              </a:spcBef>
              <a:spcAft>
                <a:spcPct val="0"/>
              </a:spcAft>
              <a:defRPr sz="2400">
                <a:solidFill>
                  <a:schemeClr val="tx1"/>
                </a:solidFill>
                <a:latin typeface="Times New Roman" panose="02020603050405020304" pitchFamily="18" charset="0"/>
              </a:defRPr>
            </a:lvl6pPr>
            <a:lvl7pPr marL="914400" fontAlgn="base">
              <a:spcBef>
                <a:spcPct val="0"/>
              </a:spcBef>
              <a:spcAft>
                <a:spcPct val="0"/>
              </a:spcAft>
              <a:defRPr sz="2400">
                <a:solidFill>
                  <a:schemeClr val="tx1"/>
                </a:solidFill>
                <a:latin typeface="Times New Roman" panose="02020603050405020304" pitchFamily="18" charset="0"/>
              </a:defRPr>
            </a:lvl7pPr>
            <a:lvl8pPr marL="1371600" fontAlgn="base">
              <a:spcBef>
                <a:spcPct val="0"/>
              </a:spcBef>
              <a:spcAft>
                <a:spcPct val="0"/>
              </a:spcAft>
              <a:defRPr sz="2400">
                <a:solidFill>
                  <a:schemeClr val="tx1"/>
                </a:solidFill>
                <a:latin typeface="Times New Roman" panose="02020603050405020304" pitchFamily="18" charset="0"/>
              </a:defRPr>
            </a:lvl8pPr>
            <a:lvl9pPr marL="1828800" fontAlgn="base">
              <a:spcBef>
                <a:spcPct val="0"/>
              </a:spcBef>
              <a:spcAft>
                <a:spcPct val="0"/>
              </a:spcAft>
              <a:defRPr sz="2400">
                <a:solidFill>
                  <a:schemeClr val="tx1"/>
                </a:solidFill>
                <a:latin typeface="Times New Roman" panose="02020603050405020304" pitchFamily="18" charset="0"/>
              </a:defRPr>
            </a:lvl9pPr>
          </a:lstStyle>
          <a:p>
            <a:pPr defTabSz="1371600" eaLnBrk="0" fontAlgn="base" hangingPunct="0">
              <a:lnSpc>
                <a:spcPct val="105000"/>
              </a:lnSpc>
              <a:spcAft>
                <a:spcPct val="0"/>
              </a:spcAft>
            </a:pPr>
            <a:r>
              <a:rPr lang="en-US" altLang="en-US" sz="3150">
                <a:solidFill>
                  <a:srgbClr val="0066A4"/>
                </a:solidFill>
                <a:latin typeface="Bookman Old Style" panose="02050604050505020204" pitchFamily="18" charset="0"/>
              </a:rPr>
              <a:t>IR Camera:17mm</a:t>
            </a:r>
          </a:p>
        </p:txBody>
      </p:sp>
    </p:spTree>
    <p:extLst>
      <p:ext uri="{BB962C8B-B14F-4D97-AF65-F5344CB8AC3E}">
        <p14:creationId xmlns:p14="http://schemas.microsoft.com/office/powerpoint/2010/main" val="12663727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D:\LightStage3-SIGGRAPH2002\I\cameras.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13716000" cy="10287000"/>
          </a:xfrm>
          <a:prstGeom prst="rect">
            <a:avLst/>
          </a:prstGeom>
          <a:noFill/>
          <a:extLst>
            <a:ext uri="{909E8E84-426E-40DD-AFC4-6F175D3DCCD1}">
              <a14:hiddenFill xmlns:a14="http://schemas.microsoft.com/office/drawing/2010/main">
                <a:solidFill>
                  <a:srgbClr val="FFFFFF"/>
                </a:solidFill>
              </a14:hiddenFill>
            </a:ext>
          </a:extLst>
        </p:spPr>
      </p:pic>
      <p:sp>
        <p:nvSpPr>
          <p:cNvPr id="60420" name="Text Box 4"/>
          <p:cNvSpPr txBox="1">
            <a:spLocks noChangeArrowheads="1"/>
          </p:cNvSpPr>
          <p:nvPr/>
        </p:nvSpPr>
        <p:spPr bwMode="auto">
          <a:xfrm>
            <a:off x="1828800" y="2057401"/>
            <a:ext cx="3429000" cy="646331"/>
          </a:xfrm>
          <a:prstGeom prst="rect">
            <a:avLst/>
          </a:prstGeom>
          <a:solidFill>
            <a:schemeClr val="accent2"/>
          </a:solidFill>
          <a:ln>
            <a:noFill/>
          </a:ln>
          <a:effectLst>
            <a:outerShdw dist="35921" dir="27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a:spAutoFit/>
          </a:bodyPr>
          <a:lstStyle/>
          <a:p>
            <a:pPr defTabSz="1371600" eaLnBrk="0" fontAlgn="base" hangingPunct="0">
              <a:spcBef>
                <a:spcPct val="50000"/>
              </a:spcBef>
              <a:spcAft>
                <a:spcPct val="0"/>
              </a:spcAft>
            </a:pPr>
            <a:r>
              <a:rPr lang="en-US" altLang="en-US" sz="3600">
                <a:solidFill>
                  <a:srgbClr val="FFFFFF"/>
                </a:solidFill>
                <a:latin typeface="Bookman Old Style" panose="02050604050505020204" pitchFamily="18" charset="0"/>
              </a:rPr>
              <a:t>Color Camera</a:t>
            </a:r>
          </a:p>
        </p:txBody>
      </p:sp>
      <p:sp>
        <p:nvSpPr>
          <p:cNvPr id="60421" name="Text Box 5"/>
          <p:cNvSpPr txBox="1">
            <a:spLocks noChangeArrowheads="1"/>
          </p:cNvSpPr>
          <p:nvPr/>
        </p:nvSpPr>
        <p:spPr bwMode="auto">
          <a:xfrm>
            <a:off x="9715500" y="1485901"/>
            <a:ext cx="4000500" cy="646331"/>
          </a:xfrm>
          <a:prstGeom prst="rect">
            <a:avLst/>
          </a:prstGeom>
          <a:solidFill>
            <a:schemeClr val="accent2"/>
          </a:solidFill>
          <a:ln>
            <a:noFill/>
          </a:ln>
          <a:effectLst>
            <a:outerShdw dist="35921" dir="27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a:spAutoFit/>
          </a:bodyPr>
          <a:lstStyle/>
          <a:p>
            <a:pPr defTabSz="1371600" eaLnBrk="0" fontAlgn="base" hangingPunct="0">
              <a:spcBef>
                <a:spcPct val="50000"/>
              </a:spcBef>
              <a:spcAft>
                <a:spcPct val="0"/>
              </a:spcAft>
            </a:pPr>
            <a:r>
              <a:rPr lang="en-US" altLang="en-US" sz="3600">
                <a:solidFill>
                  <a:srgbClr val="FFFFFF"/>
                </a:solidFill>
                <a:latin typeface="Bookman Old Style" panose="02050604050505020204" pitchFamily="18" charset="0"/>
              </a:rPr>
              <a:t>Infrared Camera</a:t>
            </a:r>
          </a:p>
        </p:txBody>
      </p:sp>
      <p:sp>
        <p:nvSpPr>
          <p:cNvPr id="60422" name="Text Box 6"/>
          <p:cNvSpPr txBox="1">
            <a:spLocks noChangeArrowheads="1"/>
          </p:cNvSpPr>
          <p:nvPr/>
        </p:nvSpPr>
        <p:spPr bwMode="auto">
          <a:xfrm>
            <a:off x="4229100" y="457201"/>
            <a:ext cx="3429000" cy="646331"/>
          </a:xfrm>
          <a:prstGeom prst="rect">
            <a:avLst/>
          </a:prstGeom>
          <a:solidFill>
            <a:schemeClr val="accent2"/>
          </a:solidFill>
          <a:ln>
            <a:noFill/>
          </a:ln>
          <a:effectLst>
            <a:outerShdw dist="35921" dir="27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a:spAutoFit/>
          </a:bodyPr>
          <a:lstStyle/>
          <a:p>
            <a:pPr defTabSz="1371600" eaLnBrk="0" fontAlgn="base" hangingPunct="0">
              <a:spcBef>
                <a:spcPct val="50000"/>
              </a:spcBef>
              <a:spcAft>
                <a:spcPct val="0"/>
              </a:spcAft>
            </a:pPr>
            <a:r>
              <a:rPr lang="en-US" altLang="en-US" sz="3600">
                <a:solidFill>
                  <a:srgbClr val="FFFFFF"/>
                </a:solidFill>
                <a:latin typeface="Bookman Old Style" panose="02050604050505020204" pitchFamily="18" charset="0"/>
              </a:rPr>
              <a:t>Beam Splitter</a:t>
            </a:r>
          </a:p>
        </p:txBody>
      </p:sp>
    </p:spTree>
    <p:extLst>
      <p:ext uri="{BB962C8B-B14F-4D97-AF65-F5344CB8AC3E}">
        <p14:creationId xmlns:p14="http://schemas.microsoft.com/office/powerpoint/2010/main" val="1393040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42900" y="228600"/>
            <a:ext cx="13011150" cy="1028700"/>
          </a:xfrm>
        </p:spPr>
        <p:txBody>
          <a:bodyPr/>
          <a:lstStyle/>
          <a:p>
            <a:r>
              <a:rPr lang="en-US" altLang="en-US" sz="4950"/>
              <a:t>Traditional Live-Action Compositing</a:t>
            </a:r>
          </a:p>
        </p:txBody>
      </p:sp>
      <p:pic>
        <p:nvPicPr>
          <p:cNvPr id="24582" name="Picture 6" descr="G:\Powerpoint\SIGGRAPH 2002\LightStage3-SIGGRAPH2002\New Images\BAFTA Matte Example\background.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69120" y="5312570"/>
            <a:ext cx="3431381" cy="2574131"/>
          </a:xfrm>
          <a:prstGeom prst="rect">
            <a:avLst/>
          </a:prstGeom>
          <a:noFill/>
          <a:ln w="9525">
            <a:solidFill>
              <a:srgbClr val="FFFFFF"/>
            </a:solidFill>
            <a:miter lim="800000"/>
            <a:headEnd/>
            <a:tailEnd/>
          </a:ln>
          <a:effectLst>
            <a:outerShdw dist="53882" dir="2700000" algn="ctr" rotWithShape="0">
              <a:srgbClr val="000000"/>
            </a:outerShdw>
          </a:effectLst>
          <a:extLst>
            <a:ext uri="{909E8E84-426E-40DD-AFC4-6F175D3DCCD1}">
              <a14:hiddenFill xmlns:a14="http://schemas.microsoft.com/office/drawing/2010/main">
                <a:solidFill>
                  <a:srgbClr val="FFFFFF"/>
                </a:solidFill>
              </a14:hiddenFill>
            </a:ext>
          </a:extLst>
        </p:spPr>
      </p:pic>
      <p:pic>
        <p:nvPicPr>
          <p:cNvPr id="24584" name="Picture 8" descr="G:\Powerpoint\SIGGRAPH 2002\LightStage3-SIGGRAPH2002\New Images\BAFTA Matte Example\derived_countermatte.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86300" y="1943100"/>
            <a:ext cx="3431382" cy="2574132"/>
          </a:xfrm>
          <a:prstGeom prst="rect">
            <a:avLst/>
          </a:prstGeom>
          <a:noFill/>
          <a:ln w="9525">
            <a:solidFill>
              <a:srgbClr val="FFFFFF"/>
            </a:solidFill>
            <a:miter lim="800000"/>
            <a:headEnd/>
            <a:tailEnd/>
          </a:ln>
          <a:effectLst>
            <a:outerShdw dist="53882" dir="2700000" algn="ctr" rotWithShape="0">
              <a:srgbClr val="000000"/>
            </a:outerShdw>
          </a:effectLst>
          <a:extLst>
            <a:ext uri="{909E8E84-426E-40DD-AFC4-6F175D3DCCD1}">
              <a14:hiddenFill xmlns:a14="http://schemas.microsoft.com/office/drawing/2010/main">
                <a:solidFill>
                  <a:srgbClr val="FFFFFF"/>
                </a:solidFill>
              </a14:hiddenFill>
            </a:ext>
          </a:extLst>
        </p:spPr>
      </p:pic>
      <p:pic>
        <p:nvPicPr>
          <p:cNvPr id="24585" name="Picture 9" descr="G:\Powerpoint\SIGGRAPH 2002\LightStage3-SIGGRAPH2002\New Images\BAFTA Matte Example\derived_matte.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3944600" y="5233988"/>
            <a:ext cx="2926557" cy="2195513"/>
          </a:xfrm>
          <a:prstGeom prst="rect">
            <a:avLst/>
          </a:prstGeom>
          <a:noFill/>
          <a:extLst>
            <a:ext uri="{909E8E84-426E-40DD-AFC4-6F175D3DCCD1}">
              <a14:hiddenFill xmlns:a14="http://schemas.microsoft.com/office/drawing/2010/main">
                <a:solidFill>
                  <a:srgbClr val="FFFFFF"/>
                </a:solidFill>
              </a14:hiddenFill>
            </a:ext>
          </a:extLst>
        </p:spPr>
      </p:pic>
      <p:pic>
        <p:nvPicPr>
          <p:cNvPr id="24587" name="Picture 11" descr="G:\Powerpoint\SIGGRAPH 2002\LightStage3-SIGGRAPH2002\New Images\BAFTA Matte Example\final_image_composite.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8801100" y="3198020"/>
            <a:ext cx="4572000" cy="3431381"/>
          </a:xfrm>
          <a:prstGeom prst="rect">
            <a:avLst/>
          </a:prstGeom>
          <a:noFill/>
          <a:ln w="9525">
            <a:solidFill>
              <a:srgbClr val="FFFFFF"/>
            </a:solidFill>
            <a:miter lim="800000"/>
            <a:headEnd/>
            <a:tailEnd/>
          </a:ln>
          <a:effectLst>
            <a:outerShdw dist="53882" dir="2700000" algn="ctr" rotWithShape="0">
              <a:srgbClr val="000000"/>
            </a:outerShdw>
          </a:effectLst>
          <a:extLst>
            <a:ext uri="{909E8E84-426E-40DD-AFC4-6F175D3DCCD1}">
              <a14:hiddenFill xmlns:a14="http://schemas.microsoft.com/office/drawing/2010/main">
                <a:solidFill>
                  <a:srgbClr val="FFFFFF"/>
                </a:solidFill>
              </a14:hiddenFill>
            </a:ext>
          </a:extLst>
        </p:spPr>
      </p:pic>
      <p:pic>
        <p:nvPicPr>
          <p:cNvPr id="24588" name="Picture 12" descr="G:\Powerpoint\SIGGRAPH 2002\LightStage3-SIGGRAPH2002\New Images\BAFTA Matte Example\forground _key_color_suppressed.jp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3944600" y="2971801"/>
            <a:ext cx="2926557" cy="2195513"/>
          </a:xfrm>
          <a:prstGeom prst="rect">
            <a:avLst/>
          </a:prstGeom>
          <a:noFill/>
          <a:extLst>
            <a:ext uri="{909E8E84-426E-40DD-AFC4-6F175D3DCCD1}">
              <a14:hiddenFill xmlns:a14="http://schemas.microsoft.com/office/drawing/2010/main">
                <a:solidFill>
                  <a:srgbClr val="FFFFFF"/>
                </a:solidFill>
              </a14:hiddenFill>
            </a:ext>
          </a:extLst>
        </p:spPr>
      </p:pic>
      <p:pic>
        <p:nvPicPr>
          <p:cNvPr id="24589" name="Picture 13" descr="G:\Powerpoint\SIGGRAPH 2002\LightStage3-SIGGRAPH2002\New Images\BAFTA Matte Example\forground_matte_heldback.jpg"/>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4686300" y="5312570"/>
            <a:ext cx="3431382" cy="2574131"/>
          </a:xfrm>
          <a:prstGeom prst="rect">
            <a:avLst/>
          </a:prstGeom>
          <a:noFill/>
          <a:ln w="9525">
            <a:solidFill>
              <a:srgbClr val="FFFFFF"/>
            </a:solidFill>
            <a:miter lim="800000"/>
            <a:headEnd/>
            <a:tailEnd/>
          </a:ln>
          <a:effectLst>
            <a:outerShdw dist="53882" dir="2700000" algn="ctr" rotWithShape="0">
              <a:srgbClr val="000000"/>
            </a:outerShdw>
          </a:effectLst>
          <a:extLst>
            <a:ext uri="{909E8E84-426E-40DD-AFC4-6F175D3DCCD1}">
              <a14:hiddenFill xmlns:a14="http://schemas.microsoft.com/office/drawing/2010/main">
                <a:solidFill>
                  <a:srgbClr val="FFFFFF"/>
                </a:solidFill>
              </a14:hiddenFill>
            </a:ext>
          </a:extLst>
        </p:spPr>
      </p:pic>
      <p:pic>
        <p:nvPicPr>
          <p:cNvPr id="24591" name="Picture 15" descr="G:\Powerpoint\SIGGRAPH 2002\LightStage3-SIGGRAPH2002\New Images\BAFTA Matte Example\subject_against_blue.jpg"/>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569120" y="1943100"/>
            <a:ext cx="3431381" cy="2574132"/>
          </a:xfrm>
          <a:prstGeom prst="rect">
            <a:avLst/>
          </a:prstGeom>
          <a:noFill/>
          <a:ln w="9525">
            <a:solidFill>
              <a:srgbClr val="FFFFFF"/>
            </a:solidFill>
            <a:miter lim="800000"/>
            <a:headEnd/>
            <a:tailEnd/>
          </a:ln>
          <a:effectLst>
            <a:outerShdw dist="53882" dir="2700000" algn="ctr" rotWithShape="0">
              <a:srgbClr val="000000"/>
            </a:outerShdw>
          </a:effectLst>
          <a:extLst>
            <a:ext uri="{909E8E84-426E-40DD-AFC4-6F175D3DCCD1}">
              <a14:hiddenFill xmlns:a14="http://schemas.microsoft.com/office/drawing/2010/main">
                <a:solidFill>
                  <a:srgbClr val="FFFFFF"/>
                </a:solidFill>
              </a14:hiddenFill>
            </a:ext>
          </a:extLst>
        </p:spPr>
      </p:pic>
      <p:sp>
        <p:nvSpPr>
          <p:cNvPr id="24592" name="Text Box 16"/>
          <p:cNvSpPr txBox="1">
            <a:spLocks noChangeArrowheads="1"/>
          </p:cNvSpPr>
          <p:nvPr/>
        </p:nvSpPr>
        <p:spPr bwMode="auto">
          <a:xfrm>
            <a:off x="228600" y="9463088"/>
            <a:ext cx="9029700" cy="553998"/>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defTabSz="1371600" eaLnBrk="0" fontAlgn="base" hangingPunct="0">
              <a:spcBef>
                <a:spcPct val="50000"/>
              </a:spcBef>
              <a:spcAft>
                <a:spcPct val="0"/>
              </a:spcAft>
            </a:pPr>
            <a:r>
              <a:rPr lang="en-US" altLang="en-US" sz="3000">
                <a:solidFill>
                  <a:srgbClr val="FFFFFF"/>
                </a:solidFill>
                <a:latin typeface="Bookman Old Style" panose="02050604050505020204" pitchFamily="18" charset="0"/>
              </a:rPr>
              <a:t>Images: BKSTS film process chart</a:t>
            </a:r>
          </a:p>
        </p:txBody>
      </p:sp>
    </p:spTree>
    <p:extLst>
      <p:ext uri="{BB962C8B-B14F-4D97-AF65-F5344CB8AC3E}">
        <p14:creationId xmlns:p14="http://schemas.microsoft.com/office/powerpoint/2010/main" val="12851393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descr="D:\LightStage3-SIGGRAPH2002\I\checker2.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14400" y="2971800"/>
            <a:ext cx="5486400" cy="4114800"/>
          </a:xfrm>
          <a:prstGeom prst="rect">
            <a:avLst/>
          </a:prstGeom>
          <a:noFill/>
          <a:ln w="9525">
            <a:solidFill>
              <a:srgbClr val="FFFFFF"/>
            </a:solidFill>
            <a:miter lim="800000"/>
            <a:headEnd/>
            <a:tailEnd/>
          </a:ln>
          <a:effectLst>
            <a:outerShdw dist="71842" dir="2700000" algn="ctr" rotWithShape="0">
              <a:srgbClr val="000000"/>
            </a:outerShdw>
          </a:effectLst>
          <a:extLst>
            <a:ext uri="{909E8E84-426E-40DD-AFC4-6F175D3DCCD1}">
              <a14:hiddenFill xmlns:a14="http://schemas.microsoft.com/office/drawing/2010/main">
                <a:solidFill>
                  <a:srgbClr val="FFFFFF"/>
                </a:solidFill>
              </a14:hiddenFill>
            </a:ext>
          </a:extLst>
        </p:spPr>
      </p:pic>
      <p:sp>
        <p:nvSpPr>
          <p:cNvPr id="89091" name="Rectangle 3"/>
          <p:cNvSpPr>
            <a:spLocks noGrp="1" noChangeArrowheads="1"/>
          </p:cNvSpPr>
          <p:nvPr>
            <p:ph type="title"/>
          </p:nvPr>
        </p:nvSpPr>
        <p:spPr>
          <a:xfrm>
            <a:off x="476250" y="533400"/>
            <a:ext cx="12782550" cy="1524000"/>
          </a:xfrm>
        </p:spPr>
        <p:txBody>
          <a:bodyPr/>
          <a:lstStyle/>
          <a:p>
            <a:r>
              <a:rPr lang="en-US" altLang="en-US"/>
              <a:t>Color/IR Image Registration</a:t>
            </a:r>
          </a:p>
        </p:txBody>
      </p:sp>
      <p:sp>
        <p:nvSpPr>
          <p:cNvPr id="89092" name="Rectangle 4"/>
          <p:cNvSpPr>
            <a:spLocks noGrp="1" noChangeArrowheads="1"/>
          </p:cNvSpPr>
          <p:nvPr>
            <p:ph type="body" idx="1"/>
          </p:nvPr>
        </p:nvSpPr>
        <p:spPr>
          <a:xfrm>
            <a:off x="481013" y="7886700"/>
            <a:ext cx="12751595" cy="1257300"/>
          </a:xfrm>
        </p:spPr>
        <p:txBody>
          <a:bodyPr/>
          <a:lstStyle/>
          <a:p>
            <a:endParaRPr lang="en-US" altLang="en-US"/>
          </a:p>
        </p:txBody>
      </p:sp>
      <p:pic>
        <p:nvPicPr>
          <p:cNvPr id="89093" name="Picture 5" descr="G:\Powerpoint\SIGGRAPH 2002\LightStage3-SIGGRAPH2002\New Images\MatteAlignment\original_matte_checker.jpg"/>
          <p:cNvPicPr>
            <a:picLocks noChangeAspect="1" noChangeArrowheads="1"/>
          </p:cNvPicPr>
          <p:nvPr/>
        </p:nvPicPr>
        <p:blipFill>
          <a:blip r:embed="rId3">
            <a:lum bright="24000" contrast="42000"/>
            <a:extLst>
              <a:ext uri="{28A0092B-C50C-407E-A947-70E740481C1C}">
                <a14:useLocalDpi xmlns:a14="http://schemas.microsoft.com/office/drawing/2010/main"/>
              </a:ext>
            </a:extLst>
          </a:blip>
          <a:srcRect/>
          <a:stretch>
            <a:fillRect/>
          </a:stretch>
        </p:blipFill>
        <p:spPr bwMode="auto">
          <a:xfrm>
            <a:off x="7429501" y="2971801"/>
            <a:ext cx="5624513" cy="4236245"/>
          </a:xfrm>
          <a:prstGeom prst="rect">
            <a:avLst/>
          </a:prstGeom>
          <a:noFill/>
          <a:ln w="9525">
            <a:solidFill>
              <a:srgbClr val="FFFFFF"/>
            </a:solidFill>
            <a:miter lim="800000"/>
            <a:headEnd/>
            <a:tailEnd/>
          </a:ln>
          <a:effectLst>
            <a:outerShdw dist="71842" dir="2700000" algn="ctr" rotWithShape="0">
              <a:srgbClr val="000000"/>
            </a:outerShdw>
          </a:effectLst>
          <a:extLst>
            <a:ext uri="{909E8E84-426E-40DD-AFC4-6F175D3DCCD1}">
              <a14:hiddenFill xmlns:a14="http://schemas.microsoft.com/office/drawing/2010/main">
                <a:solidFill>
                  <a:srgbClr val="FFFFFF"/>
                </a:solidFill>
              </a14:hiddenFill>
            </a:ext>
          </a:extLst>
        </p:spPr>
      </p:pic>
      <p:sp>
        <p:nvSpPr>
          <p:cNvPr id="89094" name="Text Box 6"/>
          <p:cNvSpPr txBox="1">
            <a:spLocks noChangeArrowheads="1"/>
          </p:cNvSpPr>
          <p:nvPr/>
        </p:nvSpPr>
        <p:spPr bwMode="auto">
          <a:xfrm>
            <a:off x="800100" y="7315201"/>
            <a:ext cx="5829300" cy="646331"/>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defTabSz="1371600" eaLnBrk="0" fontAlgn="base" hangingPunct="0">
              <a:spcBef>
                <a:spcPct val="50000"/>
              </a:spcBef>
              <a:spcAft>
                <a:spcPct val="0"/>
              </a:spcAft>
            </a:pPr>
            <a:r>
              <a:rPr lang="en-US" altLang="en-US" sz="3600">
                <a:solidFill>
                  <a:srgbClr val="FFFFFF"/>
                </a:solidFill>
                <a:latin typeface="Bookman Old Style" panose="02050604050505020204" pitchFamily="18" charset="0"/>
              </a:rPr>
              <a:t>Color Image</a:t>
            </a:r>
          </a:p>
        </p:txBody>
      </p:sp>
      <p:sp>
        <p:nvSpPr>
          <p:cNvPr id="89095" name="Text Box 7"/>
          <p:cNvSpPr txBox="1">
            <a:spLocks noChangeArrowheads="1"/>
          </p:cNvSpPr>
          <p:nvPr/>
        </p:nvSpPr>
        <p:spPr bwMode="auto">
          <a:xfrm>
            <a:off x="7315200" y="7315201"/>
            <a:ext cx="5829300" cy="646331"/>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defTabSz="1371600" eaLnBrk="0" fontAlgn="base" hangingPunct="0">
              <a:spcBef>
                <a:spcPct val="50000"/>
              </a:spcBef>
              <a:spcAft>
                <a:spcPct val="0"/>
              </a:spcAft>
            </a:pPr>
            <a:r>
              <a:rPr lang="en-US" altLang="en-US" sz="3600">
                <a:solidFill>
                  <a:srgbClr val="FFFFFF"/>
                </a:solidFill>
                <a:latin typeface="Bookman Old Style" panose="02050604050505020204" pitchFamily="18" charset="0"/>
              </a:rPr>
              <a:t>IR Image</a:t>
            </a:r>
          </a:p>
        </p:txBody>
      </p:sp>
    </p:spTree>
    <p:extLst>
      <p:ext uri="{BB962C8B-B14F-4D97-AF65-F5344CB8AC3E}">
        <p14:creationId xmlns:p14="http://schemas.microsoft.com/office/powerpoint/2010/main" val="16768250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descr="D:\LightStage3-SIGGRAPH2002\I\checker2.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71600" y="1028700"/>
            <a:ext cx="10972800" cy="8229600"/>
          </a:xfrm>
          <a:prstGeom prst="rect">
            <a:avLst/>
          </a:prstGeom>
          <a:noFill/>
          <a:ln w="9525">
            <a:solidFill>
              <a:srgbClr val="FFFFFF"/>
            </a:solidFill>
            <a:miter lim="800000"/>
            <a:headEnd/>
            <a:tailEnd/>
          </a:ln>
          <a:effectLst>
            <a:outerShdw dist="71842" dir="2700000" algn="ctr" rotWithShape="0">
              <a:srgbClr val="000000"/>
            </a:outerShdw>
          </a:effectLst>
          <a:extLst>
            <a:ext uri="{909E8E84-426E-40DD-AFC4-6F175D3DCCD1}">
              <a14:hiddenFill xmlns:a14="http://schemas.microsoft.com/office/drawing/2010/main">
                <a:solidFill>
                  <a:srgbClr val="FFFFFF"/>
                </a:solidFill>
              </a14:hiddenFill>
            </a:ext>
          </a:extLst>
        </p:spPr>
      </p:pic>
      <p:sp>
        <p:nvSpPr>
          <p:cNvPr id="90118" name="Text Box 6"/>
          <p:cNvSpPr txBox="1">
            <a:spLocks noChangeArrowheads="1"/>
          </p:cNvSpPr>
          <p:nvPr/>
        </p:nvSpPr>
        <p:spPr bwMode="auto">
          <a:xfrm>
            <a:off x="4114800" y="9486901"/>
            <a:ext cx="5829300" cy="646331"/>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defTabSz="1371600" eaLnBrk="0" fontAlgn="base" hangingPunct="0">
              <a:spcBef>
                <a:spcPct val="50000"/>
              </a:spcBef>
              <a:spcAft>
                <a:spcPct val="0"/>
              </a:spcAft>
            </a:pPr>
            <a:r>
              <a:rPr lang="en-US" altLang="en-US" sz="3600">
                <a:solidFill>
                  <a:srgbClr val="FFFFFF"/>
                </a:solidFill>
                <a:latin typeface="Bookman Old Style" panose="02050604050505020204" pitchFamily="18" charset="0"/>
              </a:rPr>
              <a:t>Color Image</a:t>
            </a:r>
          </a:p>
        </p:txBody>
      </p:sp>
    </p:spTree>
    <p:extLst>
      <p:ext uri="{BB962C8B-B14F-4D97-AF65-F5344CB8AC3E}">
        <p14:creationId xmlns:p14="http://schemas.microsoft.com/office/powerpoint/2010/main" val="870649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9" name="Picture 7" descr="G:\Powerpoint\SIGGRAPH 2002\LightStage3-SIGGRAPH2002\New Images\MatteAlignment\original_matte_checker.jpg"/>
          <p:cNvPicPr>
            <a:picLocks noChangeAspect="1" noChangeArrowheads="1"/>
          </p:cNvPicPr>
          <p:nvPr/>
        </p:nvPicPr>
        <p:blipFill>
          <a:blip r:embed="rId2">
            <a:lum bright="30000" contrast="48000"/>
            <a:extLst>
              <a:ext uri="{28A0092B-C50C-407E-A947-70E740481C1C}">
                <a14:useLocalDpi xmlns:a14="http://schemas.microsoft.com/office/drawing/2010/main"/>
              </a:ext>
            </a:extLst>
          </a:blip>
          <a:srcRect/>
          <a:stretch>
            <a:fillRect/>
          </a:stretch>
        </p:blipFill>
        <p:spPr bwMode="auto">
          <a:xfrm>
            <a:off x="1233488" y="907258"/>
            <a:ext cx="11246645" cy="8470106"/>
          </a:xfrm>
          <a:prstGeom prst="rect">
            <a:avLst/>
          </a:prstGeom>
          <a:noFill/>
          <a:ln w="9525">
            <a:solidFill>
              <a:srgbClr val="FFFFFF"/>
            </a:solidFill>
            <a:miter lim="800000"/>
            <a:headEnd/>
            <a:tailEnd/>
          </a:ln>
          <a:effectLst>
            <a:outerShdw dist="71842" dir="2700000" algn="ctr" rotWithShape="0">
              <a:srgbClr val="000000"/>
            </a:outerShdw>
          </a:effectLst>
          <a:extLst>
            <a:ext uri="{909E8E84-426E-40DD-AFC4-6F175D3DCCD1}">
              <a14:hiddenFill xmlns:a14="http://schemas.microsoft.com/office/drawing/2010/main">
                <a:solidFill>
                  <a:srgbClr val="FFFFFF"/>
                </a:solidFill>
              </a14:hiddenFill>
            </a:ext>
          </a:extLst>
        </p:spPr>
      </p:pic>
      <p:sp>
        <p:nvSpPr>
          <p:cNvPr id="18441" name="Text Box 9"/>
          <p:cNvSpPr txBox="1">
            <a:spLocks noChangeArrowheads="1"/>
          </p:cNvSpPr>
          <p:nvPr/>
        </p:nvSpPr>
        <p:spPr bwMode="auto">
          <a:xfrm>
            <a:off x="4114800" y="9486901"/>
            <a:ext cx="5829300" cy="646331"/>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defTabSz="1371600" eaLnBrk="0" fontAlgn="base" hangingPunct="0">
              <a:spcBef>
                <a:spcPct val="50000"/>
              </a:spcBef>
              <a:spcAft>
                <a:spcPct val="0"/>
              </a:spcAft>
            </a:pPr>
            <a:r>
              <a:rPr lang="en-US" altLang="en-US" sz="3600">
                <a:solidFill>
                  <a:srgbClr val="FFFFFF"/>
                </a:solidFill>
                <a:latin typeface="Bookman Old Style" panose="02050604050505020204" pitchFamily="18" charset="0"/>
              </a:rPr>
              <a:t>IR Image</a:t>
            </a:r>
          </a:p>
        </p:txBody>
      </p:sp>
    </p:spTree>
    <p:extLst>
      <p:ext uri="{BB962C8B-B14F-4D97-AF65-F5344CB8AC3E}">
        <p14:creationId xmlns:p14="http://schemas.microsoft.com/office/powerpoint/2010/main" val="9926177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descr="G:\Powerpoint\SIGGRAPH 2002\LightStage3-SIGGRAPH2002\New Images\MatteAlignment\marked_matte.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233488" y="907258"/>
            <a:ext cx="11246645" cy="8470106"/>
          </a:xfrm>
          <a:prstGeom prst="rect">
            <a:avLst/>
          </a:prstGeom>
          <a:noFill/>
          <a:extLst>
            <a:ext uri="{909E8E84-426E-40DD-AFC4-6F175D3DCCD1}">
              <a14:hiddenFill xmlns:a14="http://schemas.microsoft.com/office/drawing/2010/main">
                <a:solidFill>
                  <a:srgbClr val="FFFFFF"/>
                </a:solidFill>
              </a14:hiddenFill>
            </a:ext>
          </a:extLst>
        </p:spPr>
      </p:pic>
      <p:sp>
        <p:nvSpPr>
          <p:cNvPr id="91139" name="Text Box 3"/>
          <p:cNvSpPr txBox="1">
            <a:spLocks noChangeArrowheads="1"/>
          </p:cNvSpPr>
          <p:nvPr/>
        </p:nvSpPr>
        <p:spPr bwMode="auto">
          <a:xfrm>
            <a:off x="3657600" y="9486901"/>
            <a:ext cx="6515100" cy="646331"/>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defTabSz="1371600" eaLnBrk="0" fontAlgn="base" hangingPunct="0">
              <a:spcBef>
                <a:spcPct val="50000"/>
              </a:spcBef>
              <a:spcAft>
                <a:spcPct val="0"/>
              </a:spcAft>
            </a:pPr>
            <a:r>
              <a:rPr lang="en-US" altLang="en-US" sz="3600">
                <a:solidFill>
                  <a:srgbClr val="FFFFFF"/>
                </a:solidFill>
                <a:latin typeface="Bookman Old Style" panose="02050604050505020204" pitchFamily="18" charset="0"/>
              </a:rPr>
              <a:t>Corner-detected IR Image</a:t>
            </a:r>
          </a:p>
        </p:txBody>
      </p:sp>
    </p:spTree>
    <p:extLst>
      <p:ext uri="{BB962C8B-B14F-4D97-AF65-F5344CB8AC3E}">
        <p14:creationId xmlns:p14="http://schemas.microsoft.com/office/powerpoint/2010/main" val="39968272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descr="G:\Powerpoint\SIGGRAPH 2002\LightStage3-SIGGRAPH2002\New Images\MatteAlignment\marked_foreground.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71600" y="1028700"/>
            <a:ext cx="10972800" cy="8229600"/>
          </a:xfrm>
          <a:prstGeom prst="rect">
            <a:avLst/>
          </a:prstGeom>
          <a:noFill/>
          <a:extLst>
            <a:ext uri="{909E8E84-426E-40DD-AFC4-6F175D3DCCD1}">
              <a14:hiddenFill xmlns:a14="http://schemas.microsoft.com/office/drawing/2010/main">
                <a:solidFill>
                  <a:srgbClr val="FFFFFF"/>
                </a:solidFill>
              </a14:hiddenFill>
            </a:ext>
          </a:extLst>
        </p:spPr>
      </p:pic>
      <p:sp>
        <p:nvSpPr>
          <p:cNvPr id="92163" name="Text Box 3"/>
          <p:cNvSpPr txBox="1">
            <a:spLocks noChangeArrowheads="1"/>
          </p:cNvSpPr>
          <p:nvPr/>
        </p:nvSpPr>
        <p:spPr bwMode="auto">
          <a:xfrm>
            <a:off x="3543300" y="9486901"/>
            <a:ext cx="6972300" cy="646331"/>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defTabSz="1371600" eaLnBrk="0" fontAlgn="base" hangingPunct="0">
              <a:spcBef>
                <a:spcPct val="50000"/>
              </a:spcBef>
              <a:spcAft>
                <a:spcPct val="0"/>
              </a:spcAft>
            </a:pPr>
            <a:r>
              <a:rPr lang="en-US" altLang="en-US" sz="3600">
                <a:solidFill>
                  <a:srgbClr val="FFFFFF"/>
                </a:solidFill>
                <a:latin typeface="Bookman Old Style" panose="02050604050505020204" pitchFamily="18" charset="0"/>
              </a:rPr>
              <a:t>Corner-detected Color Image</a:t>
            </a:r>
          </a:p>
        </p:txBody>
      </p:sp>
    </p:spTree>
    <p:extLst>
      <p:ext uri="{BB962C8B-B14F-4D97-AF65-F5344CB8AC3E}">
        <p14:creationId xmlns:p14="http://schemas.microsoft.com/office/powerpoint/2010/main" val="3707601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7" name="Picture 3" descr="G:\Powerpoint\SIGGRAPH 2002\LightStage3-SIGGRAPH2002\New Images\MatteAlignment\warp_regions.bmp"/>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143000" y="654845"/>
            <a:ext cx="11470482" cy="8603456"/>
          </a:xfrm>
          <a:prstGeom prst="rect">
            <a:avLst/>
          </a:prstGeom>
          <a:noFill/>
          <a:extLst>
            <a:ext uri="{909E8E84-426E-40DD-AFC4-6F175D3DCCD1}">
              <a14:hiddenFill xmlns:a14="http://schemas.microsoft.com/office/drawing/2010/main">
                <a:solidFill>
                  <a:srgbClr val="FFFFFF"/>
                </a:solidFill>
              </a14:hiddenFill>
            </a:ext>
          </a:extLst>
        </p:spPr>
      </p:pic>
      <p:sp>
        <p:nvSpPr>
          <p:cNvPr id="93188" name="Text Box 4"/>
          <p:cNvSpPr txBox="1">
            <a:spLocks noChangeArrowheads="1"/>
          </p:cNvSpPr>
          <p:nvPr/>
        </p:nvSpPr>
        <p:spPr bwMode="auto">
          <a:xfrm>
            <a:off x="3771900" y="9372601"/>
            <a:ext cx="6172200" cy="646331"/>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defTabSz="1371600" eaLnBrk="0" fontAlgn="base" hangingPunct="0">
              <a:spcBef>
                <a:spcPct val="50000"/>
              </a:spcBef>
              <a:spcAft>
                <a:spcPct val="0"/>
              </a:spcAft>
            </a:pPr>
            <a:r>
              <a:rPr lang="en-US" altLang="en-US" sz="3600">
                <a:solidFill>
                  <a:srgbClr val="FFFFFF"/>
                </a:solidFill>
                <a:latin typeface="Bookman Old Style" panose="02050604050505020204" pitchFamily="18" charset="0"/>
              </a:rPr>
              <a:t>Warping Grid</a:t>
            </a:r>
          </a:p>
        </p:txBody>
      </p:sp>
    </p:spTree>
    <p:extLst>
      <p:ext uri="{BB962C8B-B14F-4D97-AF65-F5344CB8AC3E}">
        <p14:creationId xmlns:p14="http://schemas.microsoft.com/office/powerpoint/2010/main" val="19080358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5" name="Picture 5" descr="G:\Powerpoint\SIGGRAPH 2002\LightStage3-SIGGRAPH2002\New Images\MatteAlignment\warped_matte_checker.jpg"/>
          <p:cNvPicPr>
            <a:picLocks noChangeAspect="1" noChangeArrowheads="1"/>
          </p:cNvPicPr>
          <p:nvPr/>
        </p:nvPicPr>
        <p:blipFill>
          <a:blip r:embed="rId2">
            <a:lum bright="18000" contrast="42000"/>
            <a:extLst>
              <a:ext uri="{28A0092B-C50C-407E-A947-70E740481C1C}">
                <a14:useLocalDpi xmlns:a14="http://schemas.microsoft.com/office/drawing/2010/main"/>
              </a:ext>
            </a:extLst>
          </a:blip>
          <a:srcRect/>
          <a:stretch>
            <a:fillRect/>
          </a:stretch>
        </p:blipFill>
        <p:spPr bwMode="auto">
          <a:xfrm>
            <a:off x="1371600" y="1028700"/>
            <a:ext cx="10972800" cy="8229600"/>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pic>
      <p:sp>
        <p:nvSpPr>
          <p:cNvPr id="87048" name="Text Box 8"/>
          <p:cNvSpPr txBox="1">
            <a:spLocks noChangeArrowheads="1"/>
          </p:cNvSpPr>
          <p:nvPr/>
        </p:nvSpPr>
        <p:spPr bwMode="auto">
          <a:xfrm>
            <a:off x="4114800" y="9486901"/>
            <a:ext cx="5829300" cy="646331"/>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defTabSz="1371600" eaLnBrk="0" fontAlgn="base" hangingPunct="0">
              <a:spcBef>
                <a:spcPct val="50000"/>
              </a:spcBef>
              <a:spcAft>
                <a:spcPct val="0"/>
              </a:spcAft>
            </a:pPr>
            <a:r>
              <a:rPr lang="en-US" altLang="en-US" sz="3600">
                <a:solidFill>
                  <a:srgbClr val="FFFFFF"/>
                </a:solidFill>
                <a:latin typeface="Bookman Old Style" panose="02050604050505020204" pitchFamily="18" charset="0"/>
              </a:rPr>
              <a:t>IR Image - warped</a:t>
            </a:r>
          </a:p>
        </p:txBody>
      </p:sp>
    </p:spTree>
    <p:extLst>
      <p:ext uri="{BB962C8B-B14F-4D97-AF65-F5344CB8AC3E}">
        <p14:creationId xmlns:p14="http://schemas.microsoft.com/office/powerpoint/2010/main" val="32750871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9" name="Picture 5" descr="D:\LightStage3-SIGGRAPH2002\I\checker2.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71600" y="1028700"/>
            <a:ext cx="10972800" cy="8229600"/>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pic>
      <p:sp>
        <p:nvSpPr>
          <p:cNvPr id="88071" name="Text Box 7"/>
          <p:cNvSpPr txBox="1">
            <a:spLocks noChangeArrowheads="1"/>
          </p:cNvSpPr>
          <p:nvPr/>
        </p:nvSpPr>
        <p:spPr bwMode="auto">
          <a:xfrm>
            <a:off x="4114800" y="9486901"/>
            <a:ext cx="5829300" cy="646331"/>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defTabSz="1371600" eaLnBrk="0" fontAlgn="base" hangingPunct="0">
              <a:spcBef>
                <a:spcPct val="50000"/>
              </a:spcBef>
              <a:spcAft>
                <a:spcPct val="0"/>
              </a:spcAft>
            </a:pPr>
            <a:r>
              <a:rPr lang="en-US" altLang="en-US" sz="3600">
                <a:solidFill>
                  <a:srgbClr val="FFFFFF"/>
                </a:solidFill>
                <a:latin typeface="Bookman Old Style" panose="02050604050505020204" pitchFamily="18" charset="0"/>
              </a:rPr>
              <a:t>Color Image</a:t>
            </a:r>
          </a:p>
        </p:txBody>
      </p:sp>
    </p:spTree>
    <p:extLst>
      <p:ext uri="{BB962C8B-B14F-4D97-AF65-F5344CB8AC3E}">
        <p14:creationId xmlns:p14="http://schemas.microsoft.com/office/powerpoint/2010/main" val="33215908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1" name="Picture 3" descr="G:\Powerpoint\SIGGRAPH 2002\LightStage3-SIGGRAPH2002\New Images\new_mattes_LS3\divided_matte.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233488" y="571500"/>
            <a:ext cx="11246645" cy="8470107"/>
          </a:xfrm>
          <a:prstGeom prst="rect">
            <a:avLst/>
          </a:prstGeom>
          <a:noFill/>
          <a:ln w="9525">
            <a:solidFill>
              <a:srgbClr val="FFFFFF"/>
            </a:solidFill>
            <a:miter lim="800000"/>
            <a:headEnd/>
            <a:tailEnd/>
          </a:ln>
          <a:effectLst>
            <a:outerShdw dist="71842" dir="2700000" algn="ctr" rotWithShape="0">
              <a:srgbClr val="000000"/>
            </a:outerShdw>
          </a:effectLst>
          <a:extLst>
            <a:ext uri="{909E8E84-426E-40DD-AFC4-6F175D3DCCD1}">
              <a14:hiddenFill xmlns:a14="http://schemas.microsoft.com/office/drawing/2010/main">
                <a:solidFill>
                  <a:srgbClr val="FFFFFF"/>
                </a:solidFill>
              </a14:hiddenFill>
            </a:ext>
          </a:extLst>
        </p:spPr>
      </p:pic>
      <p:sp>
        <p:nvSpPr>
          <p:cNvPr id="99332" name="Text Box 4"/>
          <p:cNvSpPr txBox="1">
            <a:spLocks noChangeArrowheads="1"/>
          </p:cNvSpPr>
          <p:nvPr/>
        </p:nvSpPr>
        <p:spPr bwMode="auto">
          <a:xfrm>
            <a:off x="3771900" y="9258301"/>
            <a:ext cx="6172200" cy="646331"/>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defTabSz="1371600" eaLnBrk="0" fontAlgn="base" hangingPunct="0">
              <a:spcBef>
                <a:spcPct val="50000"/>
              </a:spcBef>
              <a:spcAft>
                <a:spcPct val="0"/>
              </a:spcAft>
            </a:pPr>
            <a:r>
              <a:rPr lang="en-US" altLang="en-US" sz="3600">
                <a:solidFill>
                  <a:srgbClr val="FFFFFF"/>
                </a:solidFill>
                <a:latin typeface="Bookman Old Style" panose="02050604050505020204" pitchFamily="18" charset="0"/>
              </a:rPr>
              <a:t>Unwarped Matte</a:t>
            </a:r>
          </a:p>
        </p:txBody>
      </p:sp>
    </p:spTree>
    <p:extLst>
      <p:ext uri="{BB962C8B-B14F-4D97-AF65-F5344CB8AC3E}">
        <p14:creationId xmlns:p14="http://schemas.microsoft.com/office/powerpoint/2010/main" val="25584382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descr="G:\Powerpoint\SIGGRAPH 2002\LightStage3-SIGGRAPH2002\New Images\new_mattes_LS3\warped_divided_matte.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71600" y="685800"/>
            <a:ext cx="10972800" cy="8229600"/>
          </a:xfrm>
          <a:prstGeom prst="rect">
            <a:avLst/>
          </a:prstGeom>
          <a:noFill/>
          <a:ln w="9525">
            <a:solidFill>
              <a:srgbClr val="FFFFFF"/>
            </a:solidFill>
            <a:miter lim="800000"/>
            <a:headEnd/>
            <a:tailEnd/>
          </a:ln>
          <a:effectLst>
            <a:outerShdw dist="71842" dir="2700000" algn="ctr" rotWithShape="0">
              <a:srgbClr val="000000"/>
            </a:outerShdw>
          </a:effectLst>
          <a:extLst>
            <a:ext uri="{909E8E84-426E-40DD-AFC4-6F175D3DCCD1}">
              <a14:hiddenFill xmlns:a14="http://schemas.microsoft.com/office/drawing/2010/main">
                <a:solidFill>
                  <a:srgbClr val="FFFFFF"/>
                </a:solidFill>
              </a14:hiddenFill>
            </a:ext>
          </a:extLst>
        </p:spPr>
      </p:pic>
      <p:sp>
        <p:nvSpPr>
          <p:cNvPr id="97283" name="Text Box 3"/>
          <p:cNvSpPr txBox="1">
            <a:spLocks noChangeArrowheads="1"/>
          </p:cNvSpPr>
          <p:nvPr/>
        </p:nvSpPr>
        <p:spPr bwMode="auto">
          <a:xfrm>
            <a:off x="3771900" y="9258301"/>
            <a:ext cx="6172200" cy="646331"/>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defTabSz="1371600" eaLnBrk="0" fontAlgn="base" hangingPunct="0">
              <a:spcBef>
                <a:spcPct val="50000"/>
              </a:spcBef>
              <a:spcAft>
                <a:spcPct val="0"/>
              </a:spcAft>
            </a:pPr>
            <a:r>
              <a:rPr lang="en-US" altLang="en-US" sz="3600">
                <a:solidFill>
                  <a:srgbClr val="FFFFFF"/>
                </a:solidFill>
                <a:latin typeface="Bookman Old Style" panose="02050604050505020204" pitchFamily="18" charset="0"/>
              </a:rPr>
              <a:t>Warped Matte</a:t>
            </a:r>
          </a:p>
        </p:txBody>
      </p:sp>
    </p:spTree>
    <p:extLst>
      <p:ext uri="{BB962C8B-B14F-4D97-AF65-F5344CB8AC3E}">
        <p14:creationId xmlns:p14="http://schemas.microsoft.com/office/powerpoint/2010/main" val="35107324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pic>
        <p:nvPicPr>
          <p:cNvPr id="25602" name="Picture 2" descr="D:\Powerpoint\New Folder\non_ibl.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71600" y="1028701"/>
            <a:ext cx="10972800" cy="7920038"/>
          </a:xfrm>
          <a:prstGeom prst="rect">
            <a:avLst/>
          </a:prstGeom>
          <a:noFill/>
          <a:extLst>
            <a:ext uri="{909E8E84-426E-40DD-AFC4-6F175D3DCCD1}">
              <a14:hiddenFill xmlns:a14="http://schemas.microsoft.com/office/drawing/2010/main">
                <a:solidFill>
                  <a:srgbClr val="FFFFFF"/>
                </a:solidFill>
              </a14:hiddenFill>
            </a:ext>
          </a:extLst>
        </p:spPr>
      </p:pic>
      <p:pic>
        <p:nvPicPr>
          <p:cNvPr id="25603" name="Picture 3" descr="D:\IBL2002\s2002-logo-small.gif"/>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544301" y="9258301"/>
            <a:ext cx="1919288" cy="776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15422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descr="D:\LightStage3-SIGGRAPH2002\I\Matte\color0412raw.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71600" y="685800"/>
            <a:ext cx="10972800" cy="8229600"/>
          </a:xfrm>
          <a:prstGeom prst="rect">
            <a:avLst/>
          </a:prstGeom>
          <a:noFill/>
          <a:ln w="9525">
            <a:solidFill>
              <a:srgbClr val="FFFFFF"/>
            </a:solidFill>
            <a:miter lim="800000"/>
            <a:headEnd/>
            <a:tailEnd/>
          </a:ln>
          <a:effectLst>
            <a:outerShdw dist="53882" dir="2700000" algn="ctr" rotWithShape="0">
              <a:srgbClr val="000000"/>
            </a:outerShdw>
          </a:effectLst>
          <a:extLst>
            <a:ext uri="{909E8E84-426E-40DD-AFC4-6F175D3DCCD1}">
              <a14:hiddenFill xmlns:a14="http://schemas.microsoft.com/office/drawing/2010/main">
                <a:solidFill>
                  <a:srgbClr val="FFFFFF"/>
                </a:solidFill>
              </a14:hiddenFill>
            </a:ext>
          </a:extLst>
        </p:spPr>
      </p:pic>
      <p:sp>
        <p:nvSpPr>
          <p:cNvPr id="101379" name="Text Box 3"/>
          <p:cNvSpPr txBox="1">
            <a:spLocks noChangeArrowheads="1"/>
          </p:cNvSpPr>
          <p:nvPr/>
        </p:nvSpPr>
        <p:spPr bwMode="auto">
          <a:xfrm>
            <a:off x="3771900" y="9258301"/>
            <a:ext cx="6172200" cy="646331"/>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defTabSz="1371600" eaLnBrk="0" fontAlgn="base" hangingPunct="0">
              <a:spcBef>
                <a:spcPct val="50000"/>
              </a:spcBef>
              <a:spcAft>
                <a:spcPct val="0"/>
              </a:spcAft>
            </a:pPr>
            <a:r>
              <a:rPr lang="en-US" altLang="en-US" sz="3600">
                <a:solidFill>
                  <a:srgbClr val="FFFFFF"/>
                </a:solidFill>
                <a:latin typeface="Bookman Old Style" panose="02050604050505020204" pitchFamily="18" charset="0"/>
              </a:rPr>
              <a:t>Foreground</a:t>
            </a:r>
          </a:p>
        </p:txBody>
      </p:sp>
    </p:spTree>
    <p:extLst>
      <p:ext uri="{BB962C8B-B14F-4D97-AF65-F5344CB8AC3E}">
        <p14:creationId xmlns:p14="http://schemas.microsoft.com/office/powerpoint/2010/main" val="32868216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2" descr="D:\LightStage3-SIGGRAPH2002\I\Matte\back0202.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71600" y="685800"/>
            <a:ext cx="10972800" cy="8229600"/>
          </a:xfrm>
          <a:prstGeom prst="rect">
            <a:avLst/>
          </a:prstGeom>
          <a:noFill/>
          <a:ln w="9525">
            <a:solidFill>
              <a:srgbClr val="FFFFFF"/>
            </a:solidFill>
            <a:miter lim="800000"/>
            <a:headEnd/>
            <a:tailEnd/>
          </a:ln>
          <a:effectLst>
            <a:outerShdw dist="53882" dir="2700000" algn="ctr" rotWithShape="0">
              <a:srgbClr val="000000"/>
            </a:outerShdw>
          </a:effectLst>
          <a:extLst>
            <a:ext uri="{909E8E84-426E-40DD-AFC4-6F175D3DCCD1}">
              <a14:hiddenFill xmlns:a14="http://schemas.microsoft.com/office/drawing/2010/main">
                <a:solidFill>
                  <a:srgbClr val="FFFFFF"/>
                </a:solidFill>
              </a14:hiddenFill>
            </a:ext>
          </a:extLst>
        </p:spPr>
      </p:pic>
      <p:sp>
        <p:nvSpPr>
          <p:cNvPr id="96259" name="Text Box 3"/>
          <p:cNvSpPr txBox="1">
            <a:spLocks noChangeArrowheads="1"/>
          </p:cNvSpPr>
          <p:nvPr/>
        </p:nvSpPr>
        <p:spPr bwMode="auto">
          <a:xfrm>
            <a:off x="3771900" y="9258301"/>
            <a:ext cx="6172200" cy="646331"/>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defTabSz="1371600" eaLnBrk="0" fontAlgn="base" hangingPunct="0">
              <a:spcBef>
                <a:spcPct val="50000"/>
              </a:spcBef>
              <a:spcAft>
                <a:spcPct val="0"/>
              </a:spcAft>
            </a:pPr>
            <a:r>
              <a:rPr lang="en-US" altLang="en-US" sz="3600">
                <a:solidFill>
                  <a:srgbClr val="FFFFFF"/>
                </a:solidFill>
                <a:latin typeface="Bookman Old Style" panose="02050604050505020204" pitchFamily="18" charset="0"/>
              </a:rPr>
              <a:t>Plate with matte holdback</a:t>
            </a:r>
          </a:p>
        </p:txBody>
      </p:sp>
    </p:spTree>
    <p:extLst>
      <p:ext uri="{BB962C8B-B14F-4D97-AF65-F5344CB8AC3E}">
        <p14:creationId xmlns:p14="http://schemas.microsoft.com/office/powerpoint/2010/main" val="17723900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descr="D:\LightStage3-SIGGRAPH2002\I\Matte\final0202.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71600" y="685800"/>
            <a:ext cx="10972800" cy="8229600"/>
          </a:xfrm>
          <a:prstGeom prst="rect">
            <a:avLst/>
          </a:prstGeom>
          <a:noFill/>
          <a:ln w="9525">
            <a:solidFill>
              <a:srgbClr val="FFFFFF"/>
            </a:solidFill>
            <a:miter lim="800000"/>
            <a:headEnd/>
            <a:tailEnd/>
          </a:ln>
          <a:effectLst>
            <a:outerShdw dist="53882" dir="2700000" algn="ctr" rotWithShape="0">
              <a:srgbClr val="000000"/>
            </a:outerShdw>
          </a:effectLst>
          <a:extLst>
            <a:ext uri="{909E8E84-426E-40DD-AFC4-6F175D3DCCD1}">
              <a14:hiddenFill xmlns:a14="http://schemas.microsoft.com/office/drawing/2010/main">
                <a:solidFill>
                  <a:srgbClr val="FFFFFF"/>
                </a:solidFill>
              </a14:hiddenFill>
            </a:ext>
          </a:extLst>
        </p:spPr>
      </p:pic>
      <p:sp>
        <p:nvSpPr>
          <p:cNvPr id="94215" name="Text Box 7"/>
          <p:cNvSpPr txBox="1">
            <a:spLocks noChangeArrowheads="1"/>
          </p:cNvSpPr>
          <p:nvPr/>
        </p:nvSpPr>
        <p:spPr bwMode="auto">
          <a:xfrm>
            <a:off x="4114800" y="9258301"/>
            <a:ext cx="5829300" cy="646331"/>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defTabSz="1371600" eaLnBrk="0" fontAlgn="base" hangingPunct="0">
              <a:spcBef>
                <a:spcPct val="50000"/>
              </a:spcBef>
              <a:spcAft>
                <a:spcPct val="0"/>
              </a:spcAft>
            </a:pPr>
            <a:r>
              <a:rPr lang="en-US" altLang="en-US" sz="3600">
                <a:solidFill>
                  <a:srgbClr val="FFFFFF"/>
                </a:solidFill>
                <a:latin typeface="Bookman Old Style" panose="02050604050505020204" pitchFamily="18" charset="0"/>
              </a:rPr>
              <a:t>Final Composite</a:t>
            </a:r>
          </a:p>
        </p:txBody>
      </p:sp>
    </p:spTree>
    <p:extLst>
      <p:ext uri="{BB962C8B-B14F-4D97-AF65-F5344CB8AC3E}">
        <p14:creationId xmlns:p14="http://schemas.microsoft.com/office/powerpoint/2010/main" val="6388607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247650" y="190500"/>
            <a:ext cx="6381750" cy="1066800"/>
          </a:xfrm>
        </p:spPr>
        <p:txBody>
          <a:bodyPr/>
          <a:lstStyle/>
          <a:p>
            <a:pPr algn="ctr"/>
            <a:r>
              <a:rPr lang="en-US" altLang="en-US" sz="3750"/>
              <a:t>Color Calibration</a:t>
            </a:r>
          </a:p>
        </p:txBody>
      </p:sp>
      <p:sp>
        <p:nvSpPr>
          <p:cNvPr id="121859" name="Rectangle 3"/>
          <p:cNvSpPr>
            <a:spLocks noGrp="1" noChangeArrowheads="1"/>
          </p:cNvSpPr>
          <p:nvPr>
            <p:ph type="body" idx="1"/>
          </p:nvPr>
        </p:nvSpPr>
        <p:spPr>
          <a:xfrm>
            <a:off x="481013" y="3886200"/>
            <a:ext cx="12751595" cy="2971800"/>
          </a:xfrm>
        </p:spPr>
        <p:txBody>
          <a:bodyPr/>
          <a:lstStyle/>
          <a:p>
            <a:endParaRPr lang="en-US" altLang="en-US"/>
          </a:p>
        </p:txBody>
      </p:sp>
      <p:pic>
        <p:nvPicPr>
          <p:cNvPr id="121860" name="Picture 4" descr="D:\Powerpoint\SIGGRAPH 2002\LightStage3-SIGGRAPH2002\New Images\iColorMR-angulardistribution.tif"/>
          <p:cNvPicPr>
            <a:picLocks noChangeAspect="1" noChangeArrowheads="1"/>
          </p:cNvPicPr>
          <p:nvPr/>
        </p:nvPicPr>
        <p:blipFill>
          <a:blip r:embed="rId2">
            <a:lum bright="-6000"/>
            <a:extLst>
              <a:ext uri="{28A0092B-C50C-407E-A947-70E740481C1C}">
                <a14:useLocalDpi xmlns:a14="http://schemas.microsoft.com/office/drawing/2010/main"/>
              </a:ext>
            </a:extLst>
          </a:blip>
          <a:srcRect/>
          <a:stretch>
            <a:fillRect/>
          </a:stretch>
        </p:blipFill>
        <p:spPr bwMode="auto">
          <a:xfrm>
            <a:off x="8115300" y="1485900"/>
            <a:ext cx="4457700" cy="3440907"/>
          </a:xfrm>
          <a:prstGeom prst="rect">
            <a:avLst/>
          </a:prstGeom>
          <a:noFill/>
          <a:effectLst>
            <a:outerShdw dist="71842" dir="2700000" algn="ctr" rotWithShape="0">
              <a:srgbClr val="000000"/>
            </a:outerShdw>
          </a:effectLst>
          <a:extLst>
            <a:ext uri="{909E8E84-426E-40DD-AFC4-6F175D3DCCD1}">
              <a14:hiddenFill xmlns:a14="http://schemas.microsoft.com/office/drawing/2010/main">
                <a:solidFill>
                  <a:srgbClr val="FFFFFF"/>
                </a:solidFill>
              </a14:hiddenFill>
            </a:ext>
          </a:extLst>
        </p:spPr>
      </p:pic>
      <p:pic>
        <p:nvPicPr>
          <p:cNvPr id="121861" name="Picture 5" descr="D:\LightStage3-SIGGRAPH2002\I\falloff2.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115300" y="5400675"/>
            <a:ext cx="4457700" cy="3343275"/>
          </a:xfrm>
          <a:prstGeom prst="rect">
            <a:avLst/>
          </a:prstGeom>
          <a:noFill/>
          <a:ln w="9525">
            <a:solidFill>
              <a:srgbClr val="FFFFFF"/>
            </a:solidFill>
            <a:miter lim="800000"/>
            <a:headEnd/>
            <a:tailEnd/>
          </a:ln>
          <a:effectLst>
            <a:outerShdw dist="71842" dir="2700000" algn="ctr" rotWithShape="0">
              <a:srgbClr val="000000"/>
            </a:outerShdw>
          </a:effectLst>
          <a:extLst>
            <a:ext uri="{909E8E84-426E-40DD-AFC4-6F175D3DCCD1}">
              <a14:hiddenFill xmlns:a14="http://schemas.microsoft.com/office/drawing/2010/main">
                <a:solidFill>
                  <a:srgbClr val="FFFFFF"/>
                </a:solidFill>
              </a14:hiddenFill>
            </a:ext>
          </a:extLst>
        </p:spPr>
      </p:pic>
      <p:pic>
        <p:nvPicPr>
          <p:cNvPr id="121862" name="Picture 6" descr="D:\LightStage3-SIGGRAPH2002\I\New2\gansfeld_refstandard2.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276350" y="5400675"/>
            <a:ext cx="4457700" cy="3343275"/>
          </a:xfrm>
          <a:prstGeom prst="rect">
            <a:avLst/>
          </a:prstGeom>
          <a:noFill/>
          <a:ln w="9525">
            <a:solidFill>
              <a:srgbClr val="FFFFFF"/>
            </a:solidFill>
            <a:miter lim="800000"/>
            <a:headEnd/>
            <a:tailEnd/>
          </a:ln>
          <a:effectLst>
            <a:outerShdw dist="71842" dir="2700000" algn="ctr" rotWithShape="0">
              <a:srgbClr val="000000"/>
            </a:outerShdw>
          </a:effectLst>
          <a:extLst>
            <a:ext uri="{909E8E84-426E-40DD-AFC4-6F175D3DCCD1}">
              <a14:hiddenFill xmlns:a14="http://schemas.microsoft.com/office/drawing/2010/main">
                <a:solidFill>
                  <a:srgbClr val="FFFFFF"/>
                </a:solidFill>
              </a14:hiddenFill>
            </a:ext>
          </a:extLst>
        </p:spPr>
      </p:pic>
      <p:pic>
        <p:nvPicPr>
          <p:cNvPr id="121904" name="Picture 48" descr="G:\Powerpoint\SIGGRAPH 2002\LightStage3-SIGGRAPH2002\ls3-ganzfeld-equation-black.tif"/>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390650" y="8001000"/>
            <a:ext cx="4229100" cy="657225"/>
          </a:xfrm>
          <a:prstGeom prst="rect">
            <a:avLst/>
          </a:prstGeom>
          <a:noFill/>
          <a:ln>
            <a:noFill/>
          </a:ln>
          <a:effectLst>
            <a:outerShdw dist="71842"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905" name="Rectangle 49"/>
          <p:cNvSpPr>
            <a:spLocks noChangeArrowheads="1"/>
          </p:cNvSpPr>
          <p:nvPr/>
        </p:nvSpPr>
        <p:spPr bwMode="auto">
          <a:xfrm>
            <a:off x="6858000" y="228600"/>
            <a:ext cx="6515100" cy="1066800"/>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spcBef>
                <a:spcPct val="0"/>
              </a:spcBef>
              <a:defRPr sz="2400">
                <a:solidFill>
                  <a:schemeClr val="tx1"/>
                </a:solidFill>
                <a:latin typeface="Times New Roman" panose="02020603050405020304" pitchFamily="18" charset="0"/>
              </a:defRPr>
            </a:lvl1pPr>
            <a:lvl2pPr>
              <a:spcBef>
                <a:spcPct val="0"/>
              </a:spcBef>
              <a:defRPr sz="2400">
                <a:solidFill>
                  <a:schemeClr val="tx1"/>
                </a:solidFill>
                <a:latin typeface="Times New Roman" panose="02020603050405020304" pitchFamily="18" charset="0"/>
              </a:defRPr>
            </a:lvl2pPr>
            <a:lvl3pPr>
              <a:spcBef>
                <a:spcPct val="0"/>
              </a:spcBef>
              <a:defRPr sz="2400">
                <a:solidFill>
                  <a:schemeClr val="tx1"/>
                </a:solidFill>
                <a:latin typeface="Times New Roman" panose="02020603050405020304" pitchFamily="18" charset="0"/>
              </a:defRPr>
            </a:lvl3pPr>
            <a:lvl4pPr>
              <a:spcBef>
                <a:spcPct val="0"/>
              </a:spcBef>
              <a:defRPr sz="2400">
                <a:solidFill>
                  <a:schemeClr val="tx1"/>
                </a:solidFill>
                <a:latin typeface="Times New Roman" panose="02020603050405020304" pitchFamily="18" charset="0"/>
              </a:defRPr>
            </a:lvl4pPr>
            <a:lvl5pPr>
              <a:spcBef>
                <a:spcPct val="0"/>
              </a:spcBef>
              <a:defRPr sz="2400">
                <a:solidFill>
                  <a:schemeClr val="tx1"/>
                </a:solidFill>
                <a:latin typeface="Times New Roman" panose="02020603050405020304" pitchFamily="18" charset="0"/>
              </a:defRPr>
            </a:lvl5pPr>
            <a:lvl6pPr marL="457200" fontAlgn="base">
              <a:spcBef>
                <a:spcPct val="0"/>
              </a:spcBef>
              <a:spcAft>
                <a:spcPct val="0"/>
              </a:spcAft>
              <a:defRPr sz="2400">
                <a:solidFill>
                  <a:schemeClr val="tx1"/>
                </a:solidFill>
                <a:latin typeface="Times New Roman" panose="02020603050405020304" pitchFamily="18" charset="0"/>
              </a:defRPr>
            </a:lvl6pPr>
            <a:lvl7pPr marL="914400" fontAlgn="base">
              <a:spcBef>
                <a:spcPct val="0"/>
              </a:spcBef>
              <a:spcAft>
                <a:spcPct val="0"/>
              </a:spcAft>
              <a:defRPr sz="2400">
                <a:solidFill>
                  <a:schemeClr val="tx1"/>
                </a:solidFill>
                <a:latin typeface="Times New Roman" panose="02020603050405020304" pitchFamily="18" charset="0"/>
              </a:defRPr>
            </a:lvl7pPr>
            <a:lvl8pPr marL="1371600" fontAlgn="base">
              <a:spcBef>
                <a:spcPct val="0"/>
              </a:spcBef>
              <a:spcAft>
                <a:spcPct val="0"/>
              </a:spcAft>
              <a:defRPr sz="2400">
                <a:solidFill>
                  <a:schemeClr val="tx1"/>
                </a:solidFill>
                <a:latin typeface="Times New Roman" panose="02020603050405020304" pitchFamily="18" charset="0"/>
              </a:defRPr>
            </a:lvl8pPr>
            <a:lvl9pPr marL="1828800" fontAlgn="base">
              <a:spcBef>
                <a:spcPct val="0"/>
              </a:spcBef>
              <a:spcAft>
                <a:spcPct val="0"/>
              </a:spcAft>
              <a:defRPr sz="2400">
                <a:solidFill>
                  <a:schemeClr val="tx1"/>
                </a:solidFill>
                <a:latin typeface="Times New Roman" panose="02020603050405020304" pitchFamily="18" charset="0"/>
              </a:defRPr>
            </a:lvl9pPr>
          </a:lstStyle>
          <a:p>
            <a:pPr algn="ctr" defTabSz="1371600" eaLnBrk="0" fontAlgn="base" hangingPunct="0">
              <a:lnSpc>
                <a:spcPct val="105000"/>
              </a:lnSpc>
              <a:spcAft>
                <a:spcPct val="0"/>
              </a:spcAft>
            </a:pPr>
            <a:r>
              <a:rPr lang="en-US" altLang="en-US" sz="3750" b="1">
                <a:solidFill>
                  <a:srgbClr val="FFFFFF"/>
                </a:solidFill>
                <a:latin typeface="Bookman Old Style" panose="02050604050505020204" pitchFamily="18" charset="0"/>
              </a:rPr>
              <a:t>Falloff Compensation</a:t>
            </a:r>
          </a:p>
        </p:txBody>
      </p:sp>
      <p:sp>
        <p:nvSpPr>
          <p:cNvPr id="121906" name="Line 50"/>
          <p:cNvSpPr>
            <a:spLocks noChangeShapeType="1"/>
          </p:cNvSpPr>
          <p:nvPr/>
        </p:nvSpPr>
        <p:spPr bwMode="auto">
          <a:xfrm>
            <a:off x="6858000" y="2286000"/>
            <a:ext cx="0" cy="5257800"/>
          </a:xfrm>
          <a:prstGeom prst="line">
            <a:avLst/>
          </a:prstGeom>
          <a:noFill/>
          <a:ln w="28575">
            <a:solidFill>
              <a:srgbClr val="FFFFFF"/>
            </a:solidFill>
            <a:round/>
            <a:headEn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spAutoFit/>
          </a:bodyPr>
          <a:lstStyle/>
          <a:p>
            <a:pPr defTabSz="1371600" eaLnBrk="0" fontAlgn="base" hangingPunct="0">
              <a:spcBef>
                <a:spcPct val="50000"/>
              </a:spcBef>
              <a:spcAft>
                <a:spcPct val="0"/>
              </a:spcAft>
            </a:pPr>
            <a:endParaRPr lang="en-US" sz="3600">
              <a:solidFill>
                <a:srgbClr val="000000"/>
              </a:solidFill>
              <a:latin typeface="Bookman Old Style" panose="02050604050505020204" pitchFamily="18" charset="0"/>
            </a:endParaRPr>
          </a:p>
        </p:txBody>
      </p:sp>
      <p:sp>
        <p:nvSpPr>
          <p:cNvPr id="121907" name="Text Box 51"/>
          <p:cNvSpPr txBox="1">
            <a:spLocks noChangeArrowheads="1"/>
          </p:cNvSpPr>
          <p:nvPr/>
        </p:nvSpPr>
        <p:spPr bwMode="auto">
          <a:xfrm>
            <a:off x="1257300" y="8801101"/>
            <a:ext cx="4457700" cy="646331"/>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defTabSz="1371600" eaLnBrk="0" fontAlgn="base" hangingPunct="0">
              <a:spcBef>
                <a:spcPct val="50000"/>
              </a:spcBef>
              <a:spcAft>
                <a:spcPct val="0"/>
              </a:spcAft>
            </a:pPr>
            <a:r>
              <a:rPr lang="en-US" altLang="en-US" sz="3600" b="1" i="1">
                <a:solidFill>
                  <a:srgbClr val="FFFFFF"/>
                </a:solidFill>
                <a:latin typeface="Bookman Old Style" panose="02050604050505020204" pitchFamily="18" charset="0"/>
              </a:rPr>
              <a:t>L’ = MR</a:t>
            </a:r>
          </a:p>
        </p:txBody>
      </p:sp>
      <p:grpSp>
        <p:nvGrpSpPr>
          <p:cNvPr id="91" name="Group 47"/>
          <p:cNvGrpSpPr>
            <a:grpSpLocks/>
          </p:cNvGrpSpPr>
          <p:nvPr/>
        </p:nvGrpSpPr>
        <p:grpSpPr bwMode="auto">
          <a:xfrm>
            <a:off x="1735836" y="1502301"/>
            <a:ext cx="3538728" cy="3538728"/>
            <a:chOff x="3360" y="816"/>
            <a:chExt cx="1488" cy="1488"/>
          </a:xfrm>
        </p:grpSpPr>
        <p:grpSp>
          <p:nvGrpSpPr>
            <p:cNvPr id="92" name="Group 8"/>
            <p:cNvGrpSpPr>
              <a:grpSpLocks/>
            </p:cNvGrpSpPr>
            <p:nvPr/>
          </p:nvGrpSpPr>
          <p:grpSpPr bwMode="auto">
            <a:xfrm>
              <a:off x="3996" y="1470"/>
              <a:ext cx="217" cy="155"/>
              <a:chOff x="2736" y="1584"/>
              <a:chExt cx="336" cy="240"/>
            </a:xfrm>
          </p:grpSpPr>
          <p:sp>
            <p:nvSpPr>
              <p:cNvPr id="127" name="Rectangle 9"/>
              <p:cNvSpPr>
                <a:spLocks noChangeArrowheads="1"/>
              </p:cNvSpPr>
              <p:nvPr/>
            </p:nvSpPr>
            <p:spPr bwMode="auto">
              <a:xfrm>
                <a:off x="2736" y="1680"/>
                <a:ext cx="336" cy="48"/>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8" name="Oval 10"/>
              <p:cNvSpPr>
                <a:spLocks noChangeArrowheads="1"/>
              </p:cNvSpPr>
              <p:nvPr/>
            </p:nvSpPr>
            <p:spPr bwMode="auto">
              <a:xfrm>
                <a:off x="2736" y="1632"/>
                <a:ext cx="336" cy="192"/>
              </a:xfrm>
              <a:prstGeom prst="ellipse">
                <a:avLst/>
              </a:prstGeom>
              <a:solidFill>
                <a:srgbClr val="00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29" name="Oval 11"/>
              <p:cNvSpPr>
                <a:spLocks noChangeArrowheads="1"/>
              </p:cNvSpPr>
              <p:nvPr/>
            </p:nvSpPr>
            <p:spPr bwMode="auto">
              <a:xfrm>
                <a:off x="2736" y="1584"/>
                <a:ext cx="336" cy="192"/>
              </a:xfrm>
              <a:prstGeom prst="ellipse">
                <a:avLst/>
              </a:prstGeom>
              <a:solidFill>
                <a:srgbClr val="00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30" name="Oval 12"/>
              <p:cNvSpPr>
                <a:spLocks noChangeArrowheads="1"/>
              </p:cNvSpPr>
              <p:nvPr/>
            </p:nvSpPr>
            <p:spPr bwMode="auto">
              <a:xfrm>
                <a:off x="2784" y="1632"/>
                <a:ext cx="240" cy="96"/>
              </a:xfrm>
              <a:prstGeom prst="ellipse">
                <a:avLst/>
              </a:pr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pSp>
        <p:sp>
          <p:nvSpPr>
            <p:cNvPr id="93" name="Text Box 13"/>
            <p:cNvSpPr txBox="1">
              <a:spLocks noChangeArrowheads="1"/>
            </p:cNvSpPr>
            <p:nvPr/>
          </p:nvSpPr>
          <p:spPr bwMode="auto">
            <a:xfrm>
              <a:off x="4497" y="1120"/>
              <a:ext cx="217" cy="194"/>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altLang="en-US" sz="2400" i="1">
                  <a:solidFill>
                    <a:srgbClr val="FFFFFF"/>
                  </a:solidFill>
                </a:rPr>
                <a:t>L</a:t>
              </a:r>
            </a:p>
          </p:txBody>
        </p:sp>
        <p:grpSp>
          <p:nvGrpSpPr>
            <p:cNvPr id="94" name="Group 14"/>
            <p:cNvGrpSpPr>
              <a:grpSpLocks/>
            </p:cNvGrpSpPr>
            <p:nvPr/>
          </p:nvGrpSpPr>
          <p:grpSpPr bwMode="auto">
            <a:xfrm>
              <a:off x="3360" y="816"/>
              <a:ext cx="1488" cy="1488"/>
              <a:chOff x="2112" y="960"/>
              <a:chExt cx="1440" cy="1440"/>
            </a:xfrm>
          </p:grpSpPr>
          <p:sp>
            <p:nvSpPr>
              <p:cNvPr id="97" name="Oval 15"/>
              <p:cNvSpPr>
                <a:spLocks noChangeArrowheads="1"/>
              </p:cNvSpPr>
              <p:nvPr/>
            </p:nvSpPr>
            <p:spPr bwMode="auto">
              <a:xfrm>
                <a:off x="2112" y="960"/>
                <a:ext cx="1440" cy="1440"/>
              </a:xfrm>
              <a:prstGeom prst="ellipse">
                <a:avLst/>
              </a:prstGeom>
              <a:noFill/>
              <a:ln w="57150">
                <a:solidFill>
                  <a:srgbClr val="FFFF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pSp>
            <p:nvGrpSpPr>
              <p:cNvPr id="98" name="Group 16"/>
              <p:cNvGrpSpPr>
                <a:grpSpLocks/>
              </p:cNvGrpSpPr>
              <p:nvPr/>
            </p:nvGrpSpPr>
            <p:grpSpPr bwMode="auto">
              <a:xfrm>
                <a:off x="2208" y="1056"/>
                <a:ext cx="1248" cy="624"/>
                <a:chOff x="2208" y="1056"/>
                <a:chExt cx="1248" cy="624"/>
              </a:xfrm>
            </p:grpSpPr>
            <p:grpSp>
              <p:nvGrpSpPr>
                <p:cNvPr id="115" name="Group 17"/>
                <p:cNvGrpSpPr>
                  <a:grpSpLocks/>
                </p:cNvGrpSpPr>
                <p:nvPr/>
              </p:nvGrpSpPr>
              <p:grpSpPr bwMode="auto">
                <a:xfrm>
                  <a:off x="2832" y="1056"/>
                  <a:ext cx="624" cy="624"/>
                  <a:chOff x="2832" y="1056"/>
                  <a:chExt cx="624" cy="624"/>
                </a:xfrm>
              </p:grpSpPr>
              <p:sp>
                <p:nvSpPr>
                  <p:cNvPr id="122" name="Line 18"/>
                  <p:cNvSpPr>
                    <a:spLocks noChangeShapeType="1"/>
                  </p:cNvSpPr>
                  <p:nvPr/>
                </p:nvSpPr>
                <p:spPr bwMode="auto">
                  <a:xfrm>
                    <a:off x="2832" y="1056"/>
                    <a:ext cx="0" cy="144"/>
                  </a:xfrm>
                  <a:prstGeom prst="line">
                    <a:avLst/>
                  </a:prstGeom>
                  <a:noFill/>
                  <a:ln w="9525">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23" name="Line 19"/>
                  <p:cNvSpPr>
                    <a:spLocks noChangeShapeType="1"/>
                  </p:cNvSpPr>
                  <p:nvPr/>
                </p:nvSpPr>
                <p:spPr bwMode="auto">
                  <a:xfrm flipH="1">
                    <a:off x="3168" y="1248"/>
                    <a:ext cx="96" cy="96"/>
                  </a:xfrm>
                  <a:prstGeom prst="line">
                    <a:avLst/>
                  </a:prstGeom>
                  <a:noFill/>
                  <a:ln w="9525">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24" name="Line 20"/>
                  <p:cNvSpPr>
                    <a:spLocks noChangeShapeType="1"/>
                  </p:cNvSpPr>
                  <p:nvPr/>
                </p:nvSpPr>
                <p:spPr bwMode="auto">
                  <a:xfrm flipH="1">
                    <a:off x="3024" y="1104"/>
                    <a:ext cx="48" cy="144"/>
                  </a:xfrm>
                  <a:prstGeom prst="line">
                    <a:avLst/>
                  </a:prstGeom>
                  <a:noFill/>
                  <a:ln w="9525">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25" name="Line 21"/>
                  <p:cNvSpPr>
                    <a:spLocks noChangeShapeType="1"/>
                  </p:cNvSpPr>
                  <p:nvPr/>
                </p:nvSpPr>
                <p:spPr bwMode="auto">
                  <a:xfrm flipH="1">
                    <a:off x="3264" y="1440"/>
                    <a:ext cx="144" cy="48"/>
                  </a:xfrm>
                  <a:prstGeom prst="line">
                    <a:avLst/>
                  </a:prstGeom>
                  <a:noFill/>
                  <a:ln w="9525">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26" name="Line 22"/>
                  <p:cNvSpPr>
                    <a:spLocks noChangeShapeType="1"/>
                  </p:cNvSpPr>
                  <p:nvPr/>
                </p:nvSpPr>
                <p:spPr bwMode="auto">
                  <a:xfrm flipH="1">
                    <a:off x="3312" y="1680"/>
                    <a:ext cx="144" cy="0"/>
                  </a:xfrm>
                  <a:prstGeom prst="line">
                    <a:avLst/>
                  </a:prstGeom>
                  <a:noFill/>
                  <a:ln w="9525">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116" name="Group 23"/>
                <p:cNvGrpSpPr>
                  <a:grpSpLocks/>
                </p:cNvGrpSpPr>
                <p:nvPr/>
              </p:nvGrpSpPr>
              <p:grpSpPr bwMode="auto">
                <a:xfrm flipH="1">
                  <a:off x="2208" y="1056"/>
                  <a:ext cx="624" cy="624"/>
                  <a:chOff x="2832" y="1056"/>
                  <a:chExt cx="624" cy="624"/>
                </a:xfrm>
              </p:grpSpPr>
              <p:sp>
                <p:nvSpPr>
                  <p:cNvPr id="117" name="Line 24"/>
                  <p:cNvSpPr>
                    <a:spLocks noChangeShapeType="1"/>
                  </p:cNvSpPr>
                  <p:nvPr/>
                </p:nvSpPr>
                <p:spPr bwMode="auto">
                  <a:xfrm>
                    <a:off x="2832" y="1056"/>
                    <a:ext cx="0" cy="144"/>
                  </a:xfrm>
                  <a:prstGeom prst="line">
                    <a:avLst/>
                  </a:prstGeom>
                  <a:noFill/>
                  <a:ln w="9525">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18" name="Line 25"/>
                  <p:cNvSpPr>
                    <a:spLocks noChangeShapeType="1"/>
                  </p:cNvSpPr>
                  <p:nvPr/>
                </p:nvSpPr>
                <p:spPr bwMode="auto">
                  <a:xfrm flipH="1">
                    <a:off x="3168" y="1248"/>
                    <a:ext cx="96" cy="96"/>
                  </a:xfrm>
                  <a:prstGeom prst="line">
                    <a:avLst/>
                  </a:prstGeom>
                  <a:noFill/>
                  <a:ln w="9525">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19" name="Line 26"/>
                  <p:cNvSpPr>
                    <a:spLocks noChangeShapeType="1"/>
                  </p:cNvSpPr>
                  <p:nvPr/>
                </p:nvSpPr>
                <p:spPr bwMode="auto">
                  <a:xfrm flipH="1">
                    <a:off x="3024" y="1104"/>
                    <a:ext cx="48" cy="144"/>
                  </a:xfrm>
                  <a:prstGeom prst="line">
                    <a:avLst/>
                  </a:prstGeom>
                  <a:noFill/>
                  <a:ln w="9525">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20" name="Line 27"/>
                  <p:cNvSpPr>
                    <a:spLocks noChangeShapeType="1"/>
                  </p:cNvSpPr>
                  <p:nvPr/>
                </p:nvSpPr>
                <p:spPr bwMode="auto">
                  <a:xfrm flipH="1">
                    <a:off x="3264" y="1440"/>
                    <a:ext cx="144" cy="48"/>
                  </a:xfrm>
                  <a:prstGeom prst="line">
                    <a:avLst/>
                  </a:prstGeom>
                  <a:noFill/>
                  <a:ln w="9525">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21" name="Line 28"/>
                  <p:cNvSpPr>
                    <a:spLocks noChangeShapeType="1"/>
                  </p:cNvSpPr>
                  <p:nvPr/>
                </p:nvSpPr>
                <p:spPr bwMode="auto">
                  <a:xfrm flipH="1">
                    <a:off x="3312" y="1680"/>
                    <a:ext cx="144" cy="0"/>
                  </a:xfrm>
                  <a:prstGeom prst="line">
                    <a:avLst/>
                  </a:prstGeom>
                  <a:noFill/>
                  <a:ln w="9525">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grpSp>
            <p:nvGrpSpPr>
              <p:cNvPr id="99" name="Group 29"/>
              <p:cNvGrpSpPr>
                <a:grpSpLocks/>
              </p:cNvGrpSpPr>
              <p:nvPr/>
            </p:nvGrpSpPr>
            <p:grpSpPr bwMode="auto">
              <a:xfrm flipV="1">
                <a:off x="2208" y="1680"/>
                <a:ext cx="1248" cy="624"/>
                <a:chOff x="2208" y="1056"/>
                <a:chExt cx="1248" cy="624"/>
              </a:xfrm>
            </p:grpSpPr>
            <p:grpSp>
              <p:nvGrpSpPr>
                <p:cNvPr id="103" name="Group 30"/>
                <p:cNvGrpSpPr>
                  <a:grpSpLocks/>
                </p:cNvGrpSpPr>
                <p:nvPr/>
              </p:nvGrpSpPr>
              <p:grpSpPr bwMode="auto">
                <a:xfrm>
                  <a:off x="2832" y="1056"/>
                  <a:ext cx="624" cy="624"/>
                  <a:chOff x="2832" y="1056"/>
                  <a:chExt cx="624" cy="624"/>
                </a:xfrm>
              </p:grpSpPr>
              <p:sp>
                <p:nvSpPr>
                  <p:cNvPr id="110" name="Line 31"/>
                  <p:cNvSpPr>
                    <a:spLocks noChangeShapeType="1"/>
                  </p:cNvSpPr>
                  <p:nvPr/>
                </p:nvSpPr>
                <p:spPr bwMode="auto">
                  <a:xfrm>
                    <a:off x="2832" y="1056"/>
                    <a:ext cx="0" cy="144"/>
                  </a:xfrm>
                  <a:prstGeom prst="line">
                    <a:avLst/>
                  </a:prstGeom>
                  <a:noFill/>
                  <a:ln w="9525">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11" name="Line 32"/>
                  <p:cNvSpPr>
                    <a:spLocks noChangeShapeType="1"/>
                  </p:cNvSpPr>
                  <p:nvPr/>
                </p:nvSpPr>
                <p:spPr bwMode="auto">
                  <a:xfrm flipH="1">
                    <a:off x="3168" y="1248"/>
                    <a:ext cx="96" cy="96"/>
                  </a:xfrm>
                  <a:prstGeom prst="line">
                    <a:avLst/>
                  </a:prstGeom>
                  <a:noFill/>
                  <a:ln w="9525">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12" name="Line 33"/>
                  <p:cNvSpPr>
                    <a:spLocks noChangeShapeType="1"/>
                  </p:cNvSpPr>
                  <p:nvPr/>
                </p:nvSpPr>
                <p:spPr bwMode="auto">
                  <a:xfrm flipH="1">
                    <a:off x="3024" y="1104"/>
                    <a:ext cx="48" cy="144"/>
                  </a:xfrm>
                  <a:prstGeom prst="line">
                    <a:avLst/>
                  </a:prstGeom>
                  <a:noFill/>
                  <a:ln w="9525">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13" name="Line 34"/>
                  <p:cNvSpPr>
                    <a:spLocks noChangeShapeType="1"/>
                  </p:cNvSpPr>
                  <p:nvPr/>
                </p:nvSpPr>
                <p:spPr bwMode="auto">
                  <a:xfrm flipH="1">
                    <a:off x="3264" y="1440"/>
                    <a:ext cx="144" cy="48"/>
                  </a:xfrm>
                  <a:prstGeom prst="line">
                    <a:avLst/>
                  </a:prstGeom>
                  <a:noFill/>
                  <a:ln w="9525">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14" name="Line 35"/>
                  <p:cNvSpPr>
                    <a:spLocks noChangeShapeType="1"/>
                  </p:cNvSpPr>
                  <p:nvPr/>
                </p:nvSpPr>
                <p:spPr bwMode="auto">
                  <a:xfrm flipH="1">
                    <a:off x="3312" y="1680"/>
                    <a:ext cx="144" cy="0"/>
                  </a:xfrm>
                  <a:prstGeom prst="line">
                    <a:avLst/>
                  </a:prstGeom>
                  <a:noFill/>
                  <a:ln w="9525">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104" name="Group 36"/>
                <p:cNvGrpSpPr>
                  <a:grpSpLocks/>
                </p:cNvGrpSpPr>
                <p:nvPr/>
              </p:nvGrpSpPr>
              <p:grpSpPr bwMode="auto">
                <a:xfrm flipH="1">
                  <a:off x="2208" y="1056"/>
                  <a:ext cx="624" cy="624"/>
                  <a:chOff x="2832" y="1056"/>
                  <a:chExt cx="624" cy="624"/>
                </a:xfrm>
              </p:grpSpPr>
              <p:sp>
                <p:nvSpPr>
                  <p:cNvPr id="105" name="Line 37"/>
                  <p:cNvSpPr>
                    <a:spLocks noChangeShapeType="1"/>
                  </p:cNvSpPr>
                  <p:nvPr/>
                </p:nvSpPr>
                <p:spPr bwMode="auto">
                  <a:xfrm>
                    <a:off x="2832" y="1056"/>
                    <a:ext cx="0" cy="144"/>
                  </a:xfrm>
                  <a:prstGeom prst="line">
                    <a:avLst/>
                  </a:prstGeom>
                  <a:noFill/>
                  <a:ln w="9525">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06" name="Line 38"/>
                  <p:cNvSpPr>
                    <a:spLocks noChangeShapeType="1"/>
                  </p:cNvSpPr>
                  <p:nvPr/>
                </p:nvSpPr>
                <p:spPr bwMode="auto">
                  <a:xfrm flipH="1">
                    <a:off x="3168" y="1248"/>
                    <a:ext cx="96" cy="96"/>
                  </a:xfrm>
                  <a:prstGeom prst="line">
                    <a:avLst/>
                  </a:prstGeom>
                  <a:noFill/>
                  <a:ln w="9525">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07" name="Line 39"/>
                  <p:cNvSpPr>
                    <a:spLocks noChangeShapeType="1"/>
                  </p:cNvSpPr>
                  <p:nvPr/>
                </p:nvSpPr>
                <p:spPr bwMode="auto">
                  <a:xfrm flipH="1">
                    <a:off x="3024" y="1104"/>
                    <a:ext cx="48" cy="144"/>
                  </a:xfrm>
                  <a:prstGeom prst="line">
                    <a:avLst/>
                  </a:prstGeom>
                  <a:noFill/>
                  <a:ln w="9525">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08" name="Line 40"/>
                  <p:cNvSpPr>
                    <a:spLocks noChangeShapeType="1"/>
                  </p:cNvSpPr>
                  <p:nvPr/>
                </p:nvSpPr>
                <p:spPr bwMode="auto">
                  <a:xfrm flipH="1">
                    <a:off x="3264" y="1440"/>
                    <a:ext cx="144" cy="48"/>
                  </a:xfrm>
                  <a:prstGeom prst="line">
                    <a:avLst/>
                  </a:prstGeom>
                  <a:noFill/>
                  <a:ln w="9525">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09" name="Line 41"/>
                  <p:cNvSpPr>
                    <a:spLocks noChangeShapeType="1"/>
                  </p:cNvSpPr>
                  <p:nvPr/>
                </p:nvSpPr>
                <p:spPr bwMode="auto">
                  <a:xfrm flipH="1">
                    <a:off x="3312" y="1680"/>
                    <a:ext cx="144" cy="0"/>
                  </a:xfrm>
                  <a:prstGeom prst="line">
                    <a:avLst/>
                  </a:prstGeom>
                  <a:noFill/>
                  <a:ln w="9525">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sp>
            <p:nvSpPr>
              <p:cNvPr id="100" name="Line 42"/>
              <p:cNvSpPr>
                <a:spLocks noChangeShapeType="1"/>
              </p:cNvSpPr>
              <p:nvPr/>
            </p:nvSpPr>
            <p:spPr bwMode="auto">
              <a:xfrm flipH="1" flipV="1">
                <a:off x="2832" y="1392"/>
                <a:ext cx="0" cy="144"/>
              </a:xfrm>
              <a:prstGeom prst="line">
                <a:avLst/>
              </a:prstGeom>
              <a:noFill/>
              <a:ln w="9525">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01" name="Line 43"/>
              <p:cNvSpPr>
                <a:spLocks noChangeShapeType="1"/>
              </p:cNvSpPr>
              <p:nvPr/>
            </p:nvSpPr>
            <p:spPr bwMode="auto">
              <a:xfrm flipV="1">
                <a:off x="2880" y="1412"/>
                <a:ext cx="48" cy="144"/>
              </a:xfrm>
              <a:prstGeom prst="line">
                <a:avLst/>
              </a:prstGeom>
              <a:noFill/>
              <a:ln w="9525">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02" name="Line 44"/>
              <p:cNvSpPr>
                <a:spLocks noChangeShapeType="1"/>
              </p:cNvSpPr>
              <p:nvPr/>
            </p:nvSpPr>
            <p:spPr bwMode="auto">
              <a:xfrm flipH="1" flipV="1">
                <a:off x="2736" y="1412"/>
                <a:ext cx="48" cy="144"/>
              </a:xfrm>
              <a:prstGeom prst="line">
                <a:avLst/>
              </a:prstGeom>
              <a:noFill/>
              <a:ln w="9525">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sp>
          <p:nvSpPr>
            <p:cNvPr id="95" name="Text Box 45"/>
            <p:cNvSpPr txBox="1">
              <a:spLocks noChangeArrowheads="1"/>
            </p:cNvSpPr>
            <p:nvPr/>
          </p:nvSpPr>
          <p:spPr bwMode="auto">
            <a:xfrm>
              <a:off x="4161" y="1348"/>
              <a:ext cx="217" cy="194"/>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altLang="en-US" sz="2400" i="1" dirty="0">
                  <a:solidFill>
                    <a:srgbClr val="FFFFFF"/>
                  </a:solidFill>
                </a:rPr>
                <a:t>R</a:t>
              </a:r>
            </a:p>
          </p:txBody>
        </p:sp>
        <p:sp>
          <p:nvSpPr>
            <p:cNvPr id="96" name="Text Box 46"/>
            <p:cNvSpPr txBox="1">
              <a:spLocks noChangeArrowheads="1"/>
            </p:cNvSpPr>
            <p:nvPr/>
          </p:nvSpPr>
          <p:spPr bwMode="auto">
            <a:xfrm>
              <a:off x="3675" y="1364"/>
              <a:ext cx="465" cy="194"/>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altLang="en-US" sz="2400">
                  <a:solidFill>
                    <a:srgbClr val="FFFFFF"/>
                  </a:solidFill>
                  <a:latin typeface="Symbol" panose="05050102010706020507" pitchFamily="18" charset="2"/>
                </a:rPr>
                <a:t>r</a:t>
              </a:r>
              <a:r>
                <a:rPr lang="en-US" altLang="en-US" sz="2400" baseline="-25000">
                  <a:solidFill>
                    <a:srgbClr val="FFFFFF"/>
                  </a:solidFill>
                </a:rPr>
                <a:t>d</a:t>
              </a:r>
              <a:r>
                <a:rPr lang="en-US" altLang="en-US" sz="2400" dirty="0">
                  <a:solidFill>
                    <a:srgbClr val="FFFFFF"/>
                  </a:solidFill>
                </a:rPr>
                <a:t>=1</a:t>
              </a:r>
            </a:p>
          </p:txBody>
        </p:sp>
      </p:grpSp>
    </p:spTree>
    <p:extLst>
      <p:ext uri="{BB962C8B-B14F-4D97-AF65-F5344CB8AC3E}">
        <p14:creationId xmlns:p14="http://schemas.microsoft.com/office/powerpoint/2010/main" val="1998269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228600" y="228600"/>
            <a:ext cx="9591675" cy="1181100"/>
          </a:xfrm>
        </p:spPr>
        <p:txBody>
          <a:bodyPr/>
          <a:lstStyle/>
          <a:p>
            <a:r>
              <a:rPr lang="en-US" altLang="en-US"/>
              <a:t>3D Virtual Set</a:t>
            </a:r>
          </a:p>
        </p:txBody>
      </p:sp>
      <p:pic>
        <p:nvPicPr>
          <p:cNvPr id="68611" name="Picture 3" descr="G:\Powerpoint\SIGGRAPH 2002\LightStage3-SIGGRAPH2002\New Images\erec_parth.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1714500"/>
            <a:ext cx="13716000" cy="7715250"/>
          </a:xfrm>
          <a:prstGeom prst="rect">
            <a:avLst/>
          </a:prstGeom>
          <a:noFill/>
          <a:ln w="9525">
            <a:solidFill>
              <a:srgbClr val="FFFFFF"/>
            </a:solidFill>
            <a:miter lim="800000"/>
            <a:headEnd/>
            <a:tailEnd/>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Lst>
        </p:spPr>
      </p:pic>
      <p:pic>
        <p:nvPicPr>
          <p:cNvPr id="68612" name="Picture 4" descr="G:\Powerpoint\SIGGRAPH 2002\LightStage3-SIGGRAPH2002\New Images\coolprobe_r.jpg"/>
          <p:cNvPicPr>
            <a:picLocks noChangeAspect="1" noChangeArrowheads="1"/>
          </p:cNvPicPr>
          <p:nvPr/>
        </p:nvPicPr>
        <p:blipFill>
          <a:blip r:embed="rId3" cstate="hqprint">
            <a:extLst>
              <a:ext uri="{28A0092B-C50C-407E-A947-70E740481C1C}">
                <a14:useLocalDpi xmlns:a14="http://schemas.microsoft.com/office/drawing/2010/main"/>
              </a:ext>
            </a:extLst>
          </a:blip>
          <a:srcRect/>
          <a:stretch>
            <a:fillRect/>
          </a:stretch>
        </p:blipFill>
        <p:spPr bwMode="auto">
          <a:xfrm>
            <a:off x="8572500" y="342901"/>
            <a:ext cx="4114800" cy="2262188"/>
          </a:xfrm>
          <a:prstGeom prst="rect">
            <a:avLst/>
          </a:prstGeom>
          <a:noFill/>
          <a:ln w="9525">
            <a:solidFill>
              <a:srgbClr val="FFFFFF"/>
            </a:solidFill>
            <a:miter lim="800000"/>
            <a:headEnd/>
            <a:tailEnd/>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Lst>
        </p:spPr>
      </p:pic>
      <p:sp>
        <p:nvSpPr>
          <p:cNvPr id="68613" name="Text Box 5"/>
          <p:cNvSpPr txBox="1">
            <a:spLocks noChangeArrowheads="1"/>
          </p:cNvSpPr>
          <p:nvPr/>
        </p:nvSpPr>
        <p:spPr bwMode="auto">
          <a:xfrm>
            <a:off x="0" y="9667876"/>
            <a:ext cx="11772900" cy="369332"/>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defTabSz="1371600" eaLnBrk="0" fontAlgn="base" hangingPunct="0">
              <a:spcBef>
                <a:spcPct val="50000"/>
              </a:spcBef>
              <a:spcAft>
                <a:spcPct val="0"/>
              </a:spcAft>
            </a:pPr>
            <a:r>
              <a:rPr lang="en-US" altLang="en-US">
                <a:solidFill>
                  <a:srgbClr val="FFFFFF"/>
                </a:solidFill>
                <a:latin typeface="Bookman Old Style" panose="02050604050505020204" pitchFamily="18" charset="0"/>
              </a:rPr>
              <a:t>Rendered with Global Illumination and Image-Based HDR Lighting in “Arnold” by Marcos Fajardo</a:t>
            </a:r>
          </a:p>
        </p:txBody>
      </p:sp>
    </p:spTree>
    <p:extLst>
      <p:ext uri="{BB962C8B-B14F-4D97-AF65-F5344CB8AC3E}">
        <p14:creationId xmlns:p14="http://schemas.microsoft.com/office/powerpoint/2010/main" val="34048569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9" name="Picture 5" descr="G:\Powerpoint\SIGGRAPH 2002\LightStage3-SIGGRAPH2002\Paper Images\Moving\final0043.jpg"/>
          <p:cNvPicPr>
            <a:picLocks noChangeArrowheads="1"/>
          </p:cNvPicPr>
          <p:nvPr/>
        </p:nvPicPr>
        <p:blipFill>
          <a:blip r:embed="rId2" cstate="hqprint">
            <a:extLst>
              <a:ext uri="{28A0092B-C50C-407E-A947-70E740481C1C}">
                <a14:useLocalDpi xmlns:a14="http://schemas.microsoft.com/office/drawing/2010/main"/>
              </a:ext>
            </a:extLst>
          </a:blip>
          <a:srcRect/>
          <a:stretch>
            <a:fillRect/>
          </a:stretch>
        </p:blipFill>
        <p:spPr bwMode="auto">
          <a:xfrm>
            <a:off x="2171700" y="4914900"/>
            <a:ext cx="9486900" cy="5076825"/>
          </a:xfrm>
          <a:prstGeom prst="rect">
            <a:avLst/>
          </a:prstGeom>
          <a:noFill/>
          <a:ln w="9525">
            <a:solidFill>
              <a:srgbClr val="DDDDDD"/>
            </a:solidFill>
            <a:miter lim="800000"/>
            <a:headEnd/>
            <a:tailEnd/>
          </a:ln>
          <a:effectLst>
            <a:outerShdw dist="53882" dir="2700000" algn="ctr" rotWithShape="0">
              <a:srgbClr val="000000"/>
            </a:outerShdw>
          </a:effectLst>
          <a:extLst>
            <a:ext uri="{909E8E84-426E-40DD-AFC4-6F175D3DCCD1}">
              <a14:hiddenFill xmlns:a14="http://schemas.microsoft.com/office/drawing/2010/main">
                <a:solidFill>
                  <a:srgbClr val="FFFFFF"/>
                </a:solidFill>
              </a14:hiddenFill>
            </a:ext>
          </a:extLst>
        </p:spPr>
      </p:pic>
      <p:sp>
        <p:nvSpPr>
          <p:cNvPr id="21506" name="Rectangle 2"/>
          <p:cNvSpPr>
            <a:spLocks noGrp="1" noChangeArrowheads="1"/>
          </p:cNvSpPr>
          <p:nvPr>
            <p:ph type="ctrTitle"/>
          </p:nvPr>
        </p:nvSpPr>
        <p:spPr>
          <a:xfrm>
            <a:off x="1028700" y="114300"/>
            <a:ext cx="11658600" cy="1714500"/>
          </a:xfrm>
        </p:spPr>
        <p:txBody>
          <a:bodyPr/>
          <a:lstStyle/>
          <a:p>
            <a:r>
              <a:rPr lang="en-US" altLang="en-US" sz="4950"/>
              <a:t>Virtual Set Composite with Dynamic Lighting</a:t>
            </a:r>
          </a:p>
        </p:txBody>
      </p:sp>
      <p:pic>
        <p:nvPicPr>
          <p:cNvPr id="21510" name="Picture 6" descr="G:\Powerpoint\SIGGRAPH 2002\LightStage3-SIGGRAPH2002\Paper Images\Moving\back0043.jpg"/>
          <p:cNvPicPr>
            <a:picLocks noChangeArrowheads="1"/>
          </p:cNvPicPr>
          <p:nvPr/>
        </p:nvPicPr>
        <p:blipFill>
          <a:blip r:embed="rId3" cstate="hqprint">
            <a:extLst>
              <a:ext uri="{28A0092B-C50C-407E-A947-70E740481C1C}">
                <a14:useLocalDpi xmlns:a14="http://schemas.microsoft.com/office/drawing/2010/main"/>
              </a:ext>
            </a:extLst>
          </a:blip>
          <a:srcRect/>
          <a:stretch>
            <a:fillRect/>
          </a:stretch>
        </p:blipFill>
        <p:spPr bwMode="auto">
          <a:xfrm>
            <a:off x="114300" y="2057401"/>
            <a:ext cx="5029200" cy="2690813"/>
          </a:xfrm>
          <a:prstGeom prst="rect">
            <a:avLst/>
          </a:prstGeom>
          <a:noFill/>
          <a:ln w="9525">
            <a:solidFill>
              <a:srgbClr val="DDDDDD"/>
            </a:solidFill>
            <a:miter lim="800000"/>
            <a:headEnd/>
            <a:tailEnd/>
          </a:ln>
          <a:effectLst>
            <a:outerShdw dist="53882" dir="2700000" algn="ctr" rotWithShape="0">
              <a:srgbClr val="000000"/>
            </a:outerShdw>
          </a:effectLst>
          <a:extLst>
            <a:ext uri="{909E8E84-426E-40DD-AFC4-6F175D3DCCD1}">
              <a14:hiddenFill xmlns:a14="http://schemas.microsoft.com/office/drawing/2010/main">
                <a:solidFill>
                  <a:srgbClr val="FFFFFF"/>
                </a:solidFill>
              </a14:hiddenFill>
            </a:ext>
          </a:extLst>
        </p:spPr>
      </p:pic>
      <p:pic>
        <p:nvPicPr>
          <p:cNvPr id="21513" name="Picture 9" descr="G:\Powerpoint\SIGGRAPH 2002\LightStage3-SIGGRAPH2002\Paper Images\Moving\light_probe_0043a.jpg"/>
          <p:cNvPicPr>
            <a:picLocks noChangeArrowheads="1"/>
          </p:cNvPicPr>
          <p:nvPr/>
        </p:nvPicPr>
        <p:blipFill>
          <a:blip r:embed="rId4" cstate="hqprint">
            <a:extLst>
              <a:ext uri="{28A0092B-C50C-407E-A947-70E740481C1C}">
                <a14:useLocalDpi xmlns:a14="http://schemas.microsoft.com/office/drawing/2010/main"/>
              </a:ext>
            </a:extLst>
          </a:blip>
          <a:srcRect/>
          <a:stretch>
            <a:fillRect/>
          </a:stretch>
        </p:blipFill>
        <p:spPr bwMode="auto">
          <a:xfrm>
            <a:off x="5372100" y="2057400"/>
            <a:ext cx="2897982" cy="2707482"/>
          </a:xfrm>
          <a:prstGeom prst="rect">
            <a:avLst/>
          </a:prstGeom>
          <a:noFill/>
          <a:ln w="9525">
            <a:solidFill>
              <a:srgbClr val="DDDDDD"/>
            </a:solidFill>
            <a:miter lim="800000"/>
            <a:headEnd/>
            <a:tailEnd/>
          </a:ln>
          <a:effectLst>
            <a:outerShdw dist="53882" dir="2700000" algn="ctr" rotWithShape="0">
              <a:srgbClr val="000000"/>
            </a:outerShdw>
          </a:effectLst>
          <a:extLst>
            <a:ext uri="{909E8E84-426E-40DD-AFC4-6F175D3DCCD1}">
              <a14:hiddenFill xmlns:a14="http://schemas.microsoft.com/office/drawing/2010/main">
                <a:solidFill>
                  <a:srgbClr val="FFFFFF"/>
                </a:solidFill>
              </a14:hiddenFill>
            </a:ext>
          </a:extLst>
        </p:spPr>
      </p:pic>
      <p:pic>
        <p:nvPicPr>
          <p:cNvPr id="21514" name="Picture 10" descr="G:\Powerpoint\SIGGRAPH 2002\LightStage3-SIGGRAPH2002\Paper Images\Moving\matte0043.jpg"/>
          <p:cNvPicPr>
            <a:picLocks noChangeArrowheads="1"/>
          </p:cNvPicPr>
          <p:nvPr/>
        </p:nvPicPr>
        <p:blipFill>
          <a:blip r:embed="rId5" cstate="hqprint">
            <a:extLst>
              <a:ext uri="{28A0092B-C50C-407E-A947-70E740481C1C}">
                <a14:useLocalDpi xmlns:a14="http://schemas.microsoft.com/office/drawing/2010/main"/>
              </a:ext>
            </a:extLst>
          </a:blip>
          <a:srcRect/>
          <a:stretch>
            <a:fillRect/>
          </a:stretch>
        </p:blipFill>
        <p:spPr bwMode="auto">
          <a:xfrm>
            <a:off x="13944600" y="3314701"/>
            <a:ext cx="5029200" cy="269081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12"/>
          <p:cNvSpPr>
            <a:spLocks noChangeArrowheads="1"/>
          </p:cNvSpPr>
          <p:nvPr/>
        </p:nvSpPr>
        <p:spPr bwMode="auto">
          <a:xfrm>
            <a:off x="8464710" y="2057400"/>
            <a:ext cx="4985072" cy="2707482"/>
          </a:xfrm>
          <a:prstGeom prst="rect">
            <a:avLst/>
          </a:prstGeom>
          <a:solidFill>
            <a:srgbClr val="000000"/>
          </a:solidFill>
          <a:ln w="9525">
            <a:solidFill>
              <a:srgbClr val="DDDDDD"/>
            </a:solidFill>
            <a:miter lim="800000"/>
            <a:headEnd/>
            <a:tailEnd/>
          </a:ln>
          <a:effectLst>
            <a:outerShdw dist="53882" dir="2700000" algn="ctr" rotWithShape="0">
              <a:srgbClr val="000000"/>
            </a:outerShdw>
          </a:effectLst>
        </p:spPr>
        <p:txBody>
          <a:bodyPr wrap="square" anchor="ctr">
            <a:spAutoFit/>
          </a:bodyPr>
          <a:lstStyle/>
          <a:p>
            <a:endParaRPr lang="en-US"/>
          </a:p>
        </p:txBody>
      </p:sp>
      <p:pic>
        <p:nvPicPr>
          <p:cNvPr id="10" name="Picture 7" descr="G:\Powerpoint\SIGGRAPH 2002\LightStage3-SIGGRAPH2002\Paper Images\Moving\color0162.bmp"/>
          <p:cNvPicPr>
            <a:picLocks noChangeAspect="1" noChangeArrowheads="1"/>
          </p:cNvPicPr>
          <p:nvPr/>
        </p:nvPicPr>
        <p:blipFill>
          <a:blip r:embed="rId6" cstate="hqprint">
            <a:lum bright="12000" contrast="18000"/>
            <a:extLst>
              <a:ext uri="{28A0092B-C50C-407E-A947-70E740481C1C}">
                <a14:useLocalDpi xmlns:a14="http://schemas.microsoft.com/office/drawing/2010/main"/>
              </a:ext>
            </a:extLst>
          </a:blip>
          <a:srcRect/>
          <a:stretch>
            <a:fillRect/>
          </a:stretch>
        </p:blipFill>
        <p:spPr bwMode="auto">
          <a:xfrm>
            <a:off x="8673163" y="2103120"/>
            <a:ext cx="4433498" cy="2639318"/>
          </a:xfrm>
          <a:prstGeom prst="rect">
            <a:avLst/>
          </a:prstGeom>
          <a:solidFill>
            <a:srgbClr val="000000"/>
          </a:solidFill>
          <a:ln>
            <a:noFill/>
          </a:ln>
          <a:effectLst/>
          <a:extLst>
            <a:ext uri="{91240B29-F687-4F45-9708-019B960494DF}">
              <a14:hiddenLine xmlns:a14="http://schemas.microsoft.com/office/drawing/2010/main" w="9525">
                <a:solidFill>
                  <a:srgbClr val="DDDDDD"/>
                </a:solidFill>
                <a:miter lim="800000"/>
                <a:headEnd/>
                <a:tailEnd/>
              </a14:hiddenLine>
            </a:ext>
            <a:ext uri="{AF507438-7753-43E0-B8FC-AC1667EBCBE1}">
              <a14:hiddenEffects xmlns:a14="http://schemas.microsoft.com/office/drawing/2010/main">
                <a:effectLst>
                  <a:outerShdw dist="53882" dir="2700000" algn="ctr" rotWithShape="0">
                    <a:srgbClr val="000000"/>
                  </a:outerShdw>
                </a:effectLst>
              </a14:hiddenEffects>
            </a:ext>
          </a:extLst>
        </p:spPr>
      </p:pic>
    </p:spTree>
    <p:extLst>
      <p:ext uri="{BB962C8B-B14F-4D97-AF65-F5344CB8AC3E}">
        <p14:creationId xmlns:p14="http://schemas.microsoft.com/office/powerpoint/2010/main" val="7563956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476250" y="457200"/>
            <a:ext cx="9591675" cy="838200"/>
          </a:xfrm>
        </p:spPr>
        <p:txBody>
          <a:bodyPr/>
          <a:lstStyle/>
          <a:p>
            <a:r>
              <a:rPr lang="en-US" altLang="en-US"/>
              <a:t>Future Work</a:t>
            </a:r>
          </a:p>
        </p:txBody>
      </p:sp>
      <p:sp>
        <p:nvSpPr>
          <p:cNvPr id="73731" name="Rectangle 3"/>
          <p:cNvSpPr>
            <a:spLocks noGrp="1" noChangeArrowheads="1"/>
          </p:cNvSpPr>
          <p:nvPr>
            <p:ph type="body" idx="1"/>
          </p:nvPr>
        </p:nvSpPr>
        <p:spPr>
          <a:xfrm>
            <a:off x="481013" y="1485900"/>
            <a:ext cx="12751595" cy="8343900"/>
          </a:xfrm>
        </p:spPr>
        <p:txBody>
          <a:bodyPr/>
          <a:lstStyle/>
          <a:p>
            <a:r>
              <a:rPr lang="en-US" altLang="en-US"/>
              <a:t>Reproduce near-field incident illumination</a:t>
            </a:r>
          </a:p>
          <a:p>
            <a:pPr lvl="1"/>
            <a:r>
              <a:rPr lang="en-US" altLang="en-US"/>
              <a:t>Video Projectors</a:t>
            </a:r>
          </a:p>
          <a:p>
            <a:r>
              <a:rPr lang="en-US" altLang="en-US"/>
              <a:t>Add artistic controls</a:t>
            </a:r>
          </a:p>
          <a:p>
            <a:pPr lvl="1"/>
            <a:r>
              <a:rPr lang="en-US" altLang="en-US"/>
              <a:t>Rim Lights</a:t>
            </a:r>
          </a:p>
          <a:p>
            <a:pPr lvl="1"/>
            <a:r>
              <a:rPr lang="en-US" altLang="en-US"/>
              <a:t>Bounce cards</a:t>
            </a:r>
          </a:p>
          <a:p>
            <a:r>
              <a:rPr lang="en-US" altLang="en-US"/>
              <a:t>More and Brighter Lights</a:t>
            </a:r>
          </a:p>
          <a:p>
            <a:r>
              <a:rPr lang="en-US" altLang="en-US"/>
              <a:t>Larger Stage</a:t>
            </a:r>
          </a:p>
          <a:p>
            <a:pPr lvl="1"/>
            <a:endParaRPr lang="en-US" altLang="en-US"/>
          </a:p>
        </p:txBody>
      </p:sp>
      <p:pic>
        <p:nvPicPr>
          <p:cNvPr id="73732" name="Picture 4" descr="D:\LightStage3-SIGGRAPH2002\I\icolor_all.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944600" y="4114801"/>
            <a:ext cx="2717007" cy="1624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28309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72706" name="Picture 2" descr="G:\Powerpoint\SIGGRAPH 2002\LightStage3-SIGGRAPH2002\New Images\ls4_4view.jpg"/>
          <p:cNvPicPr>
            <a:picLocks noChangeAspect="1" noChangeArrowheads="1"/>
          </p:cNvPicPr>
          <p:nvPr/>
        </p:nvPicPr>
        <p:blipFill>
          <a:blip r:embed="rId2" cstate="hqprint">
            <a:extLst>
              <a:ext uri="{28A0092B-C50C-407E-A947-70E740481C1C}">
                <a14:useLocalDpi xmlns:a14="http://schemas.microsoft.com/office/drawing/2010/main"/>
              </a:ext>
            </a:extLst>
          </a:blip>
          <a:srcRect/>
          <a:stretch>
            <a:fillRect/>
          </a:stretch>
        </p:blipFill>
        <p:spPr bwMode="auto">
          <a:xfrm>
            <a:off x="1257300" y="188120"/>
            <a:ext cx="11201400" cy="9298781"/>
          </a:xfrm>
          <a:prstGeom prst="rect">
            <a:avLst/>
          </a:prstGeom>
          <a:noFill/>
          <a:extLst>
            <a:ext uri="{909E8E84-426E-40DD-AFC4-6F175D3DCCD1}">
              <a14:hiddenFill xmlns:a14="http://schemas.microsoft.com/office/drawing/2010/main">
                <a:solidFill>
                  <a:srgbClr val="FFFFFF"/>
                </a:solidFill>
              </a14:hiddenFill>
            </a:ext>
          </a:extLst>
        </p:spPr>
      </p:pic>
      <p:sp>
        <p:nvSpPr>
          <p:cNvPr id="72707" name="Text Box 3"/>
          <p:cNvSpPr txBox="1">
            <a:spLocks noChangeArrowheads="1"/>
          </p:cNvSpPr>
          <p:nvPr/>
        </p:nvSpPr>
        <p:spPr bwMode="auto">
          <a:xfrm>
            <a:off x="228600" y="9486901"/>
            <a:ext cx="58293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1371600" eaLnBrk="0" fontAlgn="base" hangingPunct="0">
              <a:spcBef>
                <a:spcPct val="50000"/>
              </a:spcBef>
              <a:spcAft>
                <a:spcPct val="0"/>
              </a:spcAft>
            </a:pPr>
            <a:r>
              <a:rPr lang="en-US" altLang="en-US" sz="3600" b="1">
                <a:solidFill>
                  <a:srgbClr val="000000"/>
                </a:solidFill>
                <a:latin typeface="Bookman Old Style" panose="02050604050505020204" pitchFamily="18" charset="0"/>
              </a:rPr>
              <a:t>Light Stage 4</a:t>
            </a:r>
          </a:p>
        </p:txBody>
      </p:sp>
    </p:spTree>
    <p:extLst>
      <p:ext uri="{BB962C8B-B14F-4D97-AF65-F5344CB8AC3E}">
        <p14:creationId xmlns:p14="http://schemas.microsoft.com/office/powerpoint/2010/main" val="2802457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G:\Powerpoint\SIGGRAPH 2002\LightStage3-SIGGRAPH2002\New Images\ls4.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13716000" cy="10287000"/>
          </a:xfrm>
          <a:prstGeom prst="rect">
            <a:avLst/>
          </a:prstGeom>
          <a:noFill/>
          <a:extLst>
            <a:ext uri="{909E8E84-426E-40DD-AFC4-6F175D3DCCD1}">
              <a14:hiddenFill xmlns:a14="http://schemas.microsoft.com/office/drawing/2010/main">
                <a:solidFill>
                  <a:srgbClr val="FFFFFF"/>
                </a:solidFill>
              </a14:hiddenFill>
            </a:ext>
          </a:extLst>
        </p:spPr>
      </p:pic>
      <p:sp>
        <p:nvSpPr>
          <p:cNvPr id="70659" name="Text Box 3"/>
          <p:cNvSpPr txBox="1">
            <a:spLocks noChangeArrowheads="1"/>
          </p:cNvSpPr>
          <p:nvPr/>
        </p:nvSpPr>
        <p:spPr bwMode="auto">
          <a:xfrm>
            <a:off x="228600" y="9486901"/>
            <a:ext cx="5829300" cy="646331"/>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defTabSz="1371600" eaLnBrk="0" fontAlgn="base" hangingPunct="0">
              <a:spcBef>
                <a:spcPct val="50000"/>
              </a:spcBef>
              <a:spcAft>
                <a:spcPct val="0"/>
              </a:spcAft>
            </a:pPr>
            <a:r>
              <a:rPr lang="en-US" altLang="en-US" sz="3600" b="1">
                <a:solidFill>
                  <a:srgbClr val="FFFFFF"/>
                </a:solidFill>
                <a:latin typeface="Bookman Old Style" panose="02050604050505020204" pitchFamily="18" charset="0"/>
              </a:rPr>
              <a:t>Light Stage 4</a:t>
            </a:r>
          </a:p>
        </p:txBody>
      </p:sp>
    </p:spTree>
    <p:extLst>
      <p:ext uri="{BB962C8B-B14F-4D97-AF65-F5344CB8AC3E}">
        <p14:creationId xmlns:p14="http://schemas.microsoft.com/office/powerpoint/2010/main" val="17813975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228600"/>
            <a:ext cx="9591675" cy="800100"/>
          </a:xfrm>
        </p:spPr>
        <p:txBody>
          <a:bodyPr/>
          <a:lstStyle/>
          <a:p>
            <a:r>
              <a:rPr lang="en-US" altLang="en-US"/>
              <a:t>Credits</a:t>
            </a:r>
          </a:p>
        </p:txBody>
      </p:sp>
      <p:sp>
        <p:nvSpPr>
          <p:cNvPr id="23559" name="Rectangle 7"/>
          <p:cNvSpPr>
            <a:spLocks noChangeArrowheads="1"/>
          </p:cNvSpPr>
          <p:nvPr>
            <p:ph type="body" idx="1"/>
          </p:nvPr>
        </p:nvSpPr>
        <p:spPr>
          <a:xfrm>
            <a:off x="481013" y="1371600"/>
            <a:ext cx="13006388" cy="8458200"/>
          </a:xfrm>
          <a:noFill/>
          <a:ln/>
          <a:effectLst/>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90000"/>
              </a:lnSpc>
              <a:spcBef>
                <a:spcPct val="50000"/>
              </a:spcBef>
              <a:buClrTx/>
              <a:buSzTx/>
              <a:buFontTx/>
              <a:buNone/>
            </a:pPr>
            <a:r>
              <a:rPr lang="en-US" altLang="en-US" sz="2700" b="0">
                <a:effectLst/>
              </a:rPr>
              <a:t>Video Producer: Diane Piepol</a:t>
            </a:r>
          </a:p>
          <a:p>
            <a:pPr>
              <a:lnSpc>
                <a:spcPct val="90000"/>
              </a:lnSpc>
              <a:spcBef>
                <a:spcPct val="50000"/>
              </a:spcBef>
              <a:buClrTx/>
              <a:buSzTx/>
              <a:buFontTx/>
              <a:buNone/>
            </a:pPr>
            <a:r>
              <a:rPr lang="en-US" altLang="en-US" sz="2700" b="0">
                <a:effectLst/>
              </a:rPr>
              <a:t>Editing and Animation: Brian Emerson </a:t>
            </a:r>
          </a:p>
          <a:p>
            <a:pPr>
              <a:lnSpc>
                <a:spcPct val="90000"/>
              </a:lnSpc>
              <a:spcBef>
                <a:spcPct val="50000"/>
              </a:spcBef>
              <a:buClrTx/>
              <a:buSzTx/>
              <a:buFontTx/>
              <a:buNone/>
            </a:pPr>
            <a:r>
              <a:rPr lang="en-US" altLang="en-US" sz="2700" b="0">
                <a:effectLst/>
              </a:rPr>
              <a:t>Textures and Illustrations: Marc Brownlow</a:t>
            </a:r>
          </a:p>
          <a:p>
            <a:pPr>
              <a:lnSpc>
                <a:spcPct val="90000"/>
              </a:lnSpc>
              <a:spcBef>
                <a:spcPct val="50000"/>
              </a:spcBef>
              <a:buClrTx/>
              <a:buSzTx/>
              <a:buFontTx/>
              <a:buNone/>
            </a:pPr>
            <a:r>
              <a:rPr lang="en-US" altLang="en-US" sz="2700" b="0">
                <a:effectLst/>
              </a:rPr>
              <a:t>3D Virtual Set: Brian Emerson, Yikuong Chen, Rippling Tsou, Shivani Khanna, Diane Suzuki</a:t>
            </a:r>
          </a:p>
          <a:p>
            <a:pPr>
              <a:lnSpc>
                <a:spcPct val="90000"/>
              </a:lnSpc>
              <a:spcBef>
                <a:spcPct val="50000"/>
              </a:spcBef>
              <a:buClrTx/>
              <a:buSzTx/>
              <a:buFontTx/>
              <a:buNone/>
            </a:pPr>
            <a:r>
              <a:rPr lang="en-US" altLang="en-US" sz="2700" b="0">
                <a:effectLst/>
              </a:rPr>
              <a:t>Arnold Global Illumination Renderer: Marcos Fajardo</a:t>
            </a:r>
          </a:p>
          <a:p>
            <a:pPr>
              <a:lnSpc>
                <a:spcPct val="90000"/>
              </a:lnSpc>
              <a:spcBef>
                <a:spcPct val="50000"/>
              </a:spcBef>
              <a:buClrTx/>
              <a:buSzTx/>
              <a:buFontTx/>
              <a:buNone/>
            </a:pPr>
            <a:r>
              <a:rPr lang="en-US" altLang="en-US" sz="2700" b="0">
                <a:effectLst/>
              </a:rPr>
              <a:t>Infrared Matte Backing: Maya Martinez </a:t>
            </a:r>
          </a:p>
          <a:p>
            <a:pPr>
              <a:lnSpc>
                <a:spcPct val="90000"/>
              </a:lnSpc>
              <a:spcBef>
                <a:spcPct val="50000"/>
              </a:spcBef>
              <a:buClrTx/>
              <a:buSzTx/>
              <a:buFontTx/>
              <a:buNone/>
            </a:pPr>
            <a:r>
              <a:rPr lang="en-US" altLang="en-US" sz="2700" b="0">
                <a:effectLst/>
              </a:rPr>
              <a:t>Actors: Elana Livneh and Emily DeGroot</a:t>
            </a:r>
          </a:p>
          <a:p>
            <a:pPr>
              <a:lnSpc>
                <a:spcPct val="90000"/>
              </a:lnSpc>
              <a:spcBef>
                <a:spcPct val="50000"/>
              </a:spcBef>
              <a:buClrTx/>
              <a:buSzTx/>
              <a:buFontTx/>
              <a:buNone/>
            </a:pPr>
            <a:r>
              <a:rPr lang="en-US" altLang="en-US" sz="2700" b="0">
                <a:effectLst/>
              </a:rPr>
              <a:t>Consultants: Alex Singer, Randal Kleiser, Woody Omens, ASC, Gordie Haakstad, Kelly Richard, Andy Lesniak, Ken Wiatrak, and Ayten Durukan</a:t>
            </a:r>
          </a:p>
          <a:p>
            <a:pPr>
              <a:lnSpc>
                <a:spcPct val="90000"/>
              </a:lnSpc>
              <a:spcBef>
                <a:spcPct val="50000"/>
              </a:spcBef>
              <a:buClrTx/>
              <a:buSzTx/>
              <a:buFontTx/>
              <a:buNone/>
            </a:pPr>
            <a:r>
              <a:rPr lang="en-US" altLang="en-US" sz="2700" b="0">
                <a:effectLst/>
              </a:rPr>
              <a:t>Special Thanks: Dick Lindheim, Bill Swartout, Mike Andrews, Mike Macedonia, James Blake, Jacki Morie, Van Phan, Anshul Panday, Bobbie Halliday, Kevin Dowling, Andy van Dam, and Linda Miller, STRICOM, and Color Kinetics, Inc.</a:t>
            </a:r>
          </a:p>
          <a:p>
            <a:pPr>
              <a:lnSpc>
                <a:spcPct val="90000"/>
              </a:lnSpc>
              <a:spcBef>
                <a:spcPct val="50000"/>
              </a:spcBef>
              <a:buClrTx/>
              <a:buSzTx/>
              <a:buFontTx/>
              <a:buNone/>
            </a:pPr>
            <a:r>
              <a:rPr lang="en-US" altLang="en-US" sz="2700" b="0">
                <a:effectLst/>
              </a:rPr>
              <a:t>Sponsored by the United States Army, the University of Southern California, and TOPPAN Printing Co., Ltd.</a:t>
            </a:r>
          </a:p>
        </p:txBody>
      </p:sp>
      <p:pic>
        <p:nvPicPr>
          <p:cNvPr id="23560" name="Picture 8" descr="D:\LightStage3-SIGGRAPH2002\I\ls3-covershot.jpg"/>
          <p:cNvPicPr>
            <a:picLocks noChangeAspect="1" noChangeArrowheads="1"/>
          </p:cNvPicPr>
          <p:nvPr/>
        </p:nvPicPr>
        <p:blipFill>
          <a:blip r:embed="rId2" cstate="hqprint">
            <a:extLst>
              <a:ext uri="{28A0092B-C50C-407E-A947-70E740481C1C}">
                <a14:useLocalDpi xmlns:a14="http://schemas.microsoft.com/office/drawing/2010/main"/>
              </a:ext>
            </a:extLst>
          </a:blip>
          <a:srcRect/>
          <a:stretch>
            <a:fillRect/>
          </a:stretch>
        </p:blipFill>
        <p:spPr bwMode="auto">
          <a:xfrm>
            <a:off x="10172700" y="307182"/>
            <a:ext cx="3086100" cy="2207418"/>
          </a:xfrm>
          <a:prstGeom prst="rect">
            <a:avLst/>
          </a:prstGeom>
          <a:noFill/>
          <a:ln w="9525">
            <a:solidFill>
              <a:srgbClr val="FFFFFF"/>
            </a:solidFill>
            <a:miter lim="800000"/>
            <a:headEnd/>
            <a:tailEnd/>
          </a:ln>
          <a:effectLst>
            <a:outerShdw dist="89803" dir="2700000" algn="ctr" rotWithShape="0">
              <a:srgbClr val="000000"/>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13933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9704" name="Rectangle 8"/>
          <p:cNvSpPr>
            <a:spLocks noChangeArrowheads="1"/>
          </p:cNvSpPr>
          <p:nvPr/>
        </p:nvSpPr>
        <p:spPr bwMode="auto">
          <a:xfrm>
            <a:off x="0" y="4820335"/>
            <a:ext cx="13716000" cy="646331"/>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defTabSz="1371600" eaLnBrk="0" fontAlgn="base" hangingPunct="0">
              <a:spcBef>
                <a:spcPct val="50000"/>
              </a:spcBef>
              <a:spcAft>
                <a:spcPct val="0"/>
              </a:spcAft>
            </a:pPr>
            <a:endParaRPr lang="en-US" sz="3600">
              <a:solidFill>
                <a:srgbClr val="000000"/>
              </a:solidFill>
              <a:latin typeface="Bookman Old Style" panose="02050604050505020204" pitchFamily="18" charset="0"/>
            </a:endParaRPr>
          </a:p>
        </p:txBody>
      </p:sp>
      <p:sp>
        <p:nvSpPr>
          <p:cNvPr id="29698" name="Rectangle 2"/>
          <p:cNvSpPr>
            <a:spLocks noGrp="1" noChangeArrowheads="1"/>
          </p:cNvSpPr>
          <p:nvPr>
            <p:ph type="title"/>
          </p:nvPr>
        </p:nvSpPr>
        <p:spPr>
          <a:xfrm>
            <a:off x="476250" y="228600"/>
            <a:ext cx="12668250" cy="800100"/>
          </a:xfrm>
        </p:spPr>
        <p:txBody>
          <a:bodyPr/>
          <a:lstStyle/>
          <a:p>
            <a:r>
              <a:rPr lang="en-US" altLang="en-US" sz="4350"/>
              <a:t>Real-World HDR Lighting Environments</a:t>
            </a:r>
          </a:p>
        </p:txBody>
      </p:sp>
      <p:pic>
        <p:nvPicPr>
          <p:cNvPr id="29699" name="Picture 3" descr="M:\www\Probes\beach_probe.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690688" y="1600201"/>
            <a:ext cx="3567113" cy="3567113"/>
          </a:xfrm>
          <a:prstGeom prst="rect">
            <a:avLst/>
          </a:prstGeom>
          <a:noFill/>
          <a:extLst>
            <a:ext uri="{909E8E84-426E-40DD-AFC4-6F175D3DCCD1}">
              <a14:hiddenFill xmlns:a14="http://schemas.microsoft.com/office/drawing/2010/main">
                <a:solidFill>
                  <a:srgbClr val="FFFFFF"/>
                </a:solidFill>
              </a14:hiddenFill>
            </a:ext>
          </a:extLst>
        </p:spPr>
      </p:pic>
      <p:pic>
        <p:nvPicPr>
          <p:cNvPr id="29700" name="Picture 4" descr="M:\www\Probes\rnl_probe.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327107" y="1600200"/>
            <a:ext cx="3543300" cy="3543300"/>
          </a:xfrm>
          <a:prstGeom prst="rect">
            <a:avLst/>
          </a:prstGeom>
          <a:noFill/>
          <a:extLst>
            <a:ext uri="{909E8E84-426E-40DD-AFC4-6F175D3DCCD1}">
              <a14:hiddenFill xmlns:a14="http://schemas.microsoft.com/office/drawing/2010/main">
                <a:solidFill>
                  <a:srgbClr val="FFFFFF"/>
                </a:solidFill>
              </a14:hiddenFill>
            </a:ext>
          </a:extLst>
        </p:spPr>
      </p:pic>
      <p:pic>
        <p:nvPicPr>
          <p:cNvPr id="29701" name="Picture 5" descr="M:\www\Probes\grace_probe.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601200" y="5143500"/>
            <a:ext cx="3543300" cy="3543300"/>
          </a:xfrm>
          <a:prstGeom prst="rect">
            <a:avLst/>
          </a:prstGeom>
          <a:noFill/>
          <a:extLst>
            <a:ext uri="{909E8E84-426E-40DD-AFC4-6F175D3DCCD1}">
              <a14:hiddenFill xmlns:a14="http://schemas.microsoft.com/office/drawing/2010/main">
                <a:solidFill>
                  <a:srgbClr val="FFFFFF"/>
                </a:solidFill>
              </a14:hiddenFill>
            </a:ext>
          </a:extLst>
        </p:spPr>
      </p:pic>
      <p:pic>
        <p:nvPicPr>
          <p:cNvPr id="29702" name="Picture 6" descr="M:\www\Probes\uffizi_probe.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098132" y="5143500"/>
            <a:ext cx="3543300" cy="3543300"/>
          </a:xfrm>
          <a:prstGeom prst="rect">
            <a:avLst/>
          </a:prstGeom>
          <a:noFill/>
          <a:extLst>
            <a:ext uri="{909E8E84-426E-40DD-AFC4-6F175D3DCCD1}">
              <a14:hiddenFill xmlns:a14="http://schemas.microsoft.com/office/drawing/2010/main">
                <a:solidFill>
                  <a:srgbClr val="FFFFFF"/>
                </a:solidFill>
              </a14:hiddenFill>
            </a:ext>
          </a:extLst>
        </p:spPr>
      </p:pic>
      <p:sp>
        <p:nvSpPr>
          <p:cNvPr id="29703" name="Text Box 7"/>
          <p:cNvSpPr txBox="1">
            <a:spLocks noChangeArrowheads="1"/>
          </p:cNvSpPr>
          <p:nvPr/>
        </p:nvSpPr>
        <p:spPr bwMode="auto">
          <a:xfrm>
            <a:off x="228600" y="9210675"/>
            <a:ext cx="11315700" cy="923330"/>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defTabSz="1371600" eaLnBrk="0" fontAlgn="base" hangingPunct="0">
              <a:spcBef>
                <a:spcPct val="50000"/>
              </a:spcBef>
              <a:spcAft>
                <a:spcPct val="0"/>
              </a:spcAft>
            </a:pPr>
            <a:r>
              <a:rPr lang="en-US" altLang="en-US" sz="2700">
                <a:solidFill>
                  <a:srgbClr val="FFFFFF"/>
                </a:solidFill>
                <a:latin typeface="Bookman Old Style" panose="02050604050505020204" pitchFamily="18" charset="0"/>
              </a:rPr>
              <a:t>Lighting Environments from Debevec98:</a:t>
            </a:r>
            <a:br>
              <a:rPr lang="en-US" altLang="en-US" sz="2700">
                <a:solidFill>
                  <a:srgbClr val="FFFFFF"/>
                </a:solidFill>
                <a:latin typeface="Bookman Old Style" panose="02050604050505020204" pitchFamily="18" charset="0"/>
              </a:rPr>
            </a:br>
            <a:r>
              <a:rPr lang="en-US" altLang="en-US" sz="2700">
                <a:solidFill>
                  <a:srgbClr val="FFFFFF"/>
                </a:solidFill>
                <a:latin typeface="Bookman Old Style" panose="02050604050505020204" pitchFamily="18" charset="0"/>
              </a:rPr>
              <a:t>http://www.debevec.org/Probes/</a:t>
            </a:r>
          </a:p>
        </p:txBody>
      </p:sp>
      <p:sp>
        <p:nvSpPr>
          <p:cNvPr id="29705" name="Rectangle 9"/>
          <p:cNvSpPr>
            <a:spLocks noChangeArrowheads="1"/>
          </p:cNvSpPr>
          <p:nvPr/>
        </p:nvSpPr>
        <p:spPr bwMode="auto">
          <a:xfrm>
            <a:off x="457201" y="1600200"/>
            <a:ext cx="1604927"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1371600" eaLnBrk="0" fontAlgn="base" hangingPunct="0">
              <a:spcBef>
                <a:spcPct val="50000"/>
              </a:spcBef>
              <a:spcAft>
                <a:spcPct val="0"/>
              </a:spcAft>
            </a:pPr>
            <a:r>
              <a:rPr lang="en-US" altLang="en-US" sz="2700">
                <a:solidFill>
                  <a:srgbClr val="FFFFFF"/>
                </a:solidFill>
                <a:latin typeface="Bookman Old Style" panose="02050604050505020204" pitchFamily="18" charset="0"/>
              </a:rPr>
              <a:t>Funston</a:t>
            </a:r>
            <a:br>
              <a:rPr lang="en-US" altLang="en-US" sz="2700">
                <a:solidFill>
                  <a:srgbClr val="FFFFFF"/>
                </a:solidFill>
                <a:latin typeface="Bookman Old Style" panose="02050604050505020204" pitchFamily="18" charset="0"/>
              </a:rPr>
            </a:br>
            <a:r>
              <a:rPr lang="en-US" altLang="en-US" sz="2700">
                <a:solidFill>
                  <a:srgbClr val="FFFFFF"/>
                </a:solidFill>
                <a:latin typeface="Bookman Old Style" panose="02050604050505020204" pitchFamily="18" charset="0"/>
              </a:rPr>
              <a:t>Beach</a:t>
            </a:r>
          </a:p>
        </p:txBody>
      </p:sp>
      <p:sp>
        <p:nvSpPr>
          <p:cNvPr id="29706" name="Rectangle 10"/>
          <p:cNvSpPr>
            <a:spLocks noChangeArrowheads="1"/>
          </p:cNvSpPr>
          <p:nvPr/>
        </p:nvSpPr>
        <p:spPr bwMode="auto">
          <a:xfrm>
            <a:off x="2971800" y="7724775"/>
            <a:ext cx="1390124"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1371600" eaLnBrk="0" fontAlgn="base" hangingPunct="0">
              <a:spcBef>
                <a:spcPct val="50000"/>
              </a:spcBef>
              <a:spcAft>
                <a:spcPct val="0"/>
              </a:spcAft>
            </a:pPr>
            <a:r>
              <a:rPr lang="en-US" altLang="en-US" sz="2700">
                <a:solidFill>
                  <a:srgbClr val="FFFFFF"/>
                </a:solidFill>
                <a:latin typeface="Bookman Old Style" panose="02050604050505020204" pitchFamily="18" charset="0"/>
              </a:rPr>
              <a:t>Uffizi</a:t>
            </a:r>
            <a:br>
              <a:rPr lang="en-US" altLang="en-US" sz="2700">
                <a:solidFill>
                  <a:srgbClr val="FFFFFF"/>
                </a:solidFill>
                <a:latin typeface="Bookman Old Style" panose="02050604050505020204" pitchFamily="18" charset="0"/>
              </a:rPr>
            </a:br>
            <a:r>
              <a:rPr lang="en-US" altLang="en-US" sz="2700">
                <a:solidFill>
                  <a:srgbClr val="FFFFFF"/>
                </a:solidFill>
                <a:latin typeface="Bookman Old Style" panose="02050604050505020204" pitchFamily="18" charset="0"/>
              </a:rPr>
              <a:t>Gallery</a:t>
            </a:r>
          </a:p>
        </p:txBody>
      </p:sp>
      <p:sp>
        <p:nvSpPr>
          <p:cNvPr id="29707" name="Rectangle 11"/>
          <p:cNvSpPr>
            <a:spLocks noChangeArrowheads="1"/>
          </p:cNvSpPr>
          <p:nvPr/>
        </p:nvSpPr>
        <p:spPr bwMode="auto">
          <a:xfrm>
            <a:off x="5726908" y="1600200"/>
            <a:ext cx="210346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1371600" eaLnBrk="0" fontAlgn="base" hangingPunct="0">
              <a:spcBef>
                <a:spcPct val="50000"/>
              </a:spcBef>
              <a:spcAft>
                <a:spcPct val="0"/>
              </a:spcAft>
            </a:pPr>
            <a:r>
              <a:rPr lang="en-US" altLang="en-US" sz="2700">
                <a:solidFill>
                  <a:srgbClr val="FFFFFF"/>
                </a:solidFill>
                <a:latin typeface="Bookman Old Style" panose="02050604050505020204" pitchFamily="18" charset="0"/>
              </a:rPr>
              <a:t>Eucalyptus</a:t>
            </a:r>
            <a:br>
              <a:rPr lang="en-US" altLang="en-US" sz="2700">
                <a:solidFill>
                  <a:srgbClr val="FFFFFF"/>
                </a:solidFill>
                <a:latin typeface="Bookman Old Style" panose="02050604050505020204" pitchFamily="18" charset="0"/>
              </a:rPr>
            </a:br>
            <a:r>
              <a:rPr lang="en-US" altLang="en-US" sz="2700">
                <a:solidFill>
                  <a:srgbClr val="FFFFFF"/>
                </a:solidFill>
                <a:latin typeface="Bookman Old Style" panose="02050604050505020204" pitchFamily="18" charset="0"/>
              </a:rPr>
              <a:t>Grove</a:t>
            </a:r>
          </a:p>
        </p:txBody>
      </p:sp>
      <p:sp>
        <p:nvSpPr>
          <p:cNvPr id="29708" name="Rectangle 12"/>
          <p:cNvSpPr>
            <a:spLocks noChangeArrowheads="1"/>
          </p:cNvSpPr>
          <p:nvPr/>
        </p:nvSpPr>
        <p:spPr bwMode="auto">
          <a:xfrm>
            <a:off x="8127207" y="7658100"/>
            <a:ext cx="1853392"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1371600" eaLnBrk="0" fontAlgn="base" hangingPunct="0">
              <a:spcBef>
                <a:spcPct val="50000"/>
              </a:spcBef>
              <a:spcAft>
                <a:spcPct val="0"/>
              </a:spcAft>
            </a:pPr>
            <a:r>
              <a:rPr lang="en-US" altLang="en-US" sz="2700">
                <a:solidFill>
                  <a:srgbClr val="FFFFFF"/>
                </a:solidFill>
                <a:latin typeface="Bookman Old Style" panose="02050604050505020204" pitchFamily="18" charset="0"/>
              </a:rPr>
              <a:t>Grace</a:t>
            </a:r>
            <a:br>
              <a:rPr lang="en-US" altLang="en-US" sz="2700">
                <a:solidFill>
                  <a:srgbClr val="FFFFFF"/>
                </a:solidFill>
                <a:latin typeface="Bookman Old Style" panose="02050604050505020204" pitchFamily="18" charset="0"/>
              </a:rPr>
            </a:br>
            <a:r>
              <a:rPr lang="en-US" altLang="en-US" sz="2700">
                <a:solidFill>
                  <a:srgbClr val="FFFFFF"/>
                </a:solidFill>
                <a:latin typeface="Bookman Old Style" panose="02050604050505020204" pitchFamily="18" charset="0"/>
              </a:rPr>
              <a:t>Cathedral</a:t>
            </a:r>
          </a:p>
        </p:txBody>
      </p:sp>
    </p:spTree>
    <p:extLst>
      <p:ext uri="{BB962C8B-B14F-4D97-AF65-F5344CB8AC3E}">
        <p14:creationId xmlns:p14="http://schemas.microsoft.com/office/powerpoint/2010/main" val="19020157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571500" y="342900"/>
            <a:ext cx="12115800" cy="1714500"/>
          </a:xfrm>
        </p:spPr>
        <p:txBody>
          <a:bodyPr/>
          <a:lstStyle/>
          <a:p>
            <a:r>
              <a:rPr lang="en-US" altLang="en-US"/>
              <a:t>Illuminating Objects using Measurements of Real Light</a:t>
            </a:r>
          </a:p>
        </p:txBody>
      </p:sp>
      <p:sp>
        <p:nvSpPr>
          <p:cNvPr id="34819" name="Rectangle 3"/>
          <p:cNvSpPr>
            <a:spLocks noGrp="1" noChangeArrowheads="1"/>
          </p:cNvSpPr>
          <p:nvPr>
            <p:ph type="body" idx="1"/>
          </p:nvPr>
        </p:nvSpPr>
        <p:spPr/>
        <p:txBody>
          <a:bodyPr/>
          <a:lstStyle/>
          <a:p>
            <a:endParaRPr lang="en-US" altLang="en-US">
              <a:effectLst>
                <a:outerShdw blurRad="38100" dist="38100" dir="2700000" algn="tl">
                  <a:srgbClr val="D2AF7D"/>
                </a:outerShdw>
              </a:effectLst>
            </a:endParaRPr>
          </a:p>
        </p:txBody>
      </p:sp>
      <p:sp>
        <p:nvSpPr>
          <p:cNvPr id="34820" name="Oval 4"/>
          <p:cNvSpPr>
            <a:spLocks noChangeArrowheads="1"/>
          </p:cNvSpPr>
          <p:nvPr/>
        </p:nvSpPr>
        <p:spPr bwMode="auto">
          <a:xfrm>
            <a:off x="1371600" y="2628900"/>
            <a:ext cx="5943600" cy="6172200"/>
          </a:xfrm>
          <a:prstGeom prst="ellipse">
            <a:avLst/>
          </a:prstGeom>
          <a:noFill/>
          <a:ln w="38100">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anchor="ctr"/>
          <a:lstStyle/>
          <a:p>
            <a:pPr defTabSz="1371600" eaLnBrk="0" fontAlgn="base" hangingPunct="0">
              <a:spcBef>
                <a:spcPct val="50000"/>
              </a:spcBef>
              <a:spcAft>
                <a:spcPct val="0"/>
              </a:spcAft>
            </a:pPr>
            <a:endParaRPr lang="en-US" sz="3600">
              <a:solidFill>
                <a:srgbClr val="000000"/>
              </a:solidFill>
              <a:latin typeface="Bookman Old Style" panose="02050604050505020204" pitchFamily="18" charset="0"/>
            </a:endParaRPr>
          </a:p>
        </p:txBody>
      </p:sp>
      <p:sp>
        <p:nvSpPr>
          <p:cNvPr id="34821" name="Text Box 5"/>
          <p:cNvSpPr txBox="1">
            <a:spLocks noChangeArrowheads="1"/>
          </p:cNvSpPr>
          <p:nvPr/>
        </p:nvSpPr>
        <p:spPr bwMode="auto">
          <a:xfrm>
            <a:off x="3543300" y="6629401"/>
            <a:ext cx="1600200" cy="646331"/>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defTabSz="1371600" eaLnBrk="0" fontAlgn="base" hangingPunct="0">
              <a:spcBef>
                <a:spcPct val="0"/>
              </a:spcBef>
              <a:spcAft>
                <a:spcPct val="0"/>
              </a:spcAft>
            </a:pPr>
            <a:r>
              <a:rPr lang="en-US" altLang="en-US" sz="3600">
                <a:solidFill>
                  <a:srgbClr val="FFFFFF"/>
                </a:solidFill>
                <a:latin typeface="Times New Roman" panose="02020603050405020304" pitchFamily="18" charset="0"/>
              </a:rPr>
              <a:t>Object</a:t>
            </a:r>
          </a:p>
        </p:txBody>
      </p:sp>
      <p:sp>
        <p:nvSpPr>
          <p:cNvPr id="34822" name="Text Box 6"/>
          <p:cNvSpPr txBox="1">
            <a:spLocks noChangeArrowheads="1"/>
          </p:cNvSpPr>
          <p:nvPr/>
        </p:nvSpPr>
        <p:spPr bwMode="auto">
          <a:xfrm>
            <a:off x="6629400" y="3086101"/>
            <a:ext cx="1184940" cy="646331"/>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defTabSz="1371600" eaLnBrk="0" fontAlgn="base" hangingPunct="0">
              <a:spcBef>
                <a:spcPct val="0"/>
              </a:spcBef>
              <a:spcAft>
                <a:spcPct val="0"/>
              </a:spcAft>
            </a:pPr>
            <a:r>
              <a:rPr lang="en-US" altLang="en-US" sz="3600">
                <a:solidFill>
                  <a:srgbClr val="FFFF00"/>
                </a:solidFill>
                <a:latin typeface="Times New Roman" panose="02020603050405020304" pitchFamily="18" charset="0"/>
              </a:rPr>
              <a:t>Light</a:t>
            </a:r>
          </a:p>
        </p:txBody>
      </p:sp>
      <p:grpSp>
        <p:nvGrpSpPr>
          <p:cNvPr id="34823" name="Group 7"/>
          <p:cNvGrpSpPr>
            <a:grpSpLocks/>
          </p:cNvGrpSpPr>
          <p:nvPr/>
        </p:nvGrpSpPr>
        <p:grpSpPr bwMode="auto">
          <a:xfrm>
            <a:off x="14058900" y="3543301"/>
            <a:ext cx="1395413" cy="1852613"/>
            <a:chOff x="1776" y="1958"/>
            <a:chExt cx="586" cy="778"/>
          </a:xfrm>
        </p:grpSpPr>
        <p:sp>
          <p:nvSpPr>
            <p:cNvPr id="34824" name="Line 8"/>
            <p:cNvSpPr>
              <a:spLocks noChangeShapeType="1"/>
            </p:cNvSpPr>
            <p:nvPr/>
          </p:nvSpPr>
          <p:spPr bwMode="auto">
            <a:xfrm flipH="1" flipV="1">
              <a:off x="1776" y="2016"/>
              <a:ext cx="192" cy="192"/>
            </a:xfrm>
            <a:prstGeom prst="line">
              <a:avLst/>
            </a:prstGeom>
            <a:noFill/>
            <a:ln w="9525">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371600" eaLnBrk="0" fontAlgn="base" hangingPunct="0">
                <a:spcBef>
                  <a:spcPct val="50000"/>
                </a:spcBef>
                <a:spcAft>
                  <a:spcPct val="0"/>
                </a:spcAft>
              </a:pPr>
              <a:endParaRPr lang="en-US" sz="3600">
                <a:solidFill>
                  <a:srgbClr val="000000"/>
                </a:solidFill>
                <a:latin typeface="Bookman Old Style" panose="02050604050505020204" pitchFamily="18" charset="0"/>
              </a:endParaRPr>
            </a:p>
          </p:txBody>
        </p:sp>
        <p:sp>
          <p:nvSpPr>
            <p:cNvPr id="34825" name="Line 9"/>
            <p:cNvSpPr>
              <a:spLocks noChangeShapeType="1"/>
            </p:cNvSpPr>
            <p:nvPr/>
          </p:nvSpPr>
          <p:spPr bwMode="auto">
            <a:xfrm flipH="1" flipV="1">
              <a:off x="1965" y="1958"/>
              <a:ext cx="3" cy="250"/>
            </a:xfrm>
            <a:prstGeom prst="line">
              <a:avLst/>
            </a:prstGeom>
            <a:noFill/>
            <a:ln w="9525">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371600" eaLnBrk="0" fontAlgn="base" hangingPunct="0">
                <a:spcBef>
                  <a:spcPct val="50000"/>
                </a:spcBef>
                <a:spcAft>
                  <a:spcPct val="0"/>
                </a:spcAft>
              </a:pPr>
              <a:endParaRPr lang="en-US" sz="3600">
                <a:solidFill>
                  <a:srgbClr val="000000"/>
                </a:solidFill>
                <a:latin typeface="Bookman Old Style" panose="02050604050505020204" pitchFamily="18" charset="0"/>
              </a:endParaRPr>
            </a:p>
          </p:txBody>
        </p:sp>
        <p:sp>
          <p:nvSpPr>
            <p:cNvPr id="34826" name="Line 10"/>
            <p:cNvSpPr>
              <a:spLocks noChangeShapeType="1"/>
            </p:cNvSpPr>
            <p:nvPr/>
          </p:nvSpPr>
          <p:spPr bwMode="auto">
            <a:xfrm flipV="1">
              <a:off x="1968" y="2016"/>
              <a:ext cx="192" cy="192"/>
            </a:xfrm>
            <a:prstGeom prst="line">
              <a:avLst/>
            </a:prstGeom>
            <a:noFill/>
            <a:ln w="9525">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371600" eaLnBrk="0" fontAlgn="base" hangingPunct="0">
                <a:spcBef>
                  <a:spcPct val="50000"/>
                </a:spcBef>
                <a:spcAft>
                  <a:spcPct val="0"/>
                </a:spcAft>
              </a:pPr>
              <a:endParaRPr lang="en-US" sz="3600">
                <a:solidFill>
                  <a:srgbClr val="000000"/>
                </a:solidFill>
                <a:latin typeface="Bookman Old Style" panose="02050604050505020204" pitchFamily="18" charset="0"/>
              </a:endParaRPr>
            </a:p>
          </p:txBody>
        </p:sp>
        <p:sp>
          <p:nvSpPr>
            <p:cNvPr id="34827" name="Line 11"/>
            <p:cNvSpPr>
              <a:spLocks noChangeShapeType="1"/>
            </p:cNvSpPr>
            <p:nvPr/>
          </p:nvSpPr>
          <p:spPr bwMode="auto">
            <a:xfrm rot="5400000" flipH="1" flipV="1">
              <a:off x="2112" y="2352"/>
              <a:ext cx="192" cy="192"/>
            </a:xfrm>
            <a:prstGeom prst="line">
              <a:avLst/>
            </a:prstGeom>
            <a:noFill/>
            <a:ln w="9525">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371600" eaLnBrk="0" fontAlgn="base" hangingPunct="0">
                <a:spcBef>
                  <a:spcPct val="50000"/>
                </a:spcBef>
                <a:spcAft>
                  <a:spcPct val="0"/>
                </a:spcAft>
              </a:pPr>
              <a:endParaRPr lang="en-US" sz="3600">
                <a:solidFill>
                  <a:srgbClr val="000000"/>
                </a:solidFill>
                <a:latin typeface="Bookman Old Style" panose="02050604050505020204" pitchFamily="18" charset="0"/>
              </a:endParaRPr>
            </a:p>
          </p:txBody>
        </p:sp>
        <p:sp>
          <p:nvSpPr>
            <p:cNvPr id="34828" name="Line 12"/>
            <p:cNvSpPr>
              <a:spLocks noChangeShapeType="1"/>
            </p:cNvSpPr>
            <p:nvPr/>
          </p:nvSpPr>
          <p:spPr bwMode="auto">
            <a:xfrm rot="5400000" flipH="1" flipV="1">
              <a:off x="2235" y="2421"/>
              <a:ext cx="3" cy="250"/>
            </a:xfrm>
            <a:prstGeom prst="line">
              <a:avLst/>
            </a:prstGeom>
            <a:noFill/>
            <a:ln w="9525">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371600" eaLnBrk="0" fontAlgn="base" hangingPunct="0">
                <a:spcBef>
                  <a:spcPct val="50000"/>
                </a:spcBef>
                <a:spcAft>
                  <a:spcPct val="0"/>
                </a:spcAft>
              </a:pPr>
              <a:endParaRPr lang="en-US" sz="3600">
                <a:solidFill>
                  <a:srgbClr val="000000"/>
                </a:solidFill>
                <a:latin typeface="Bookman Old Style" panose="02050604050505020204" pitchFamily="18" charset="0"/>
              </a:endParaRPr>
            </a:p>
          </p:txBody>
        </p:sp>
        <p:sp>
          <p:nvSpPr>
            <p:cNvPr id="34829" name="Line 13"/>
            <p:cNvSpPr>
              <a:spLocks noChangeShapeType="1"/>
            </p:cNvSpPr>
            <p:nvPr/>
          </p:nvSpPr>
          <p:spPr bwMode="auto">
            <a:xfrm rot="5400000" flipV="1">
              <a:off x="2112" y="2544"/>
              <a:ext cx="192" cy="192"/>
            </a:xfrm>
            <a:prstGeom prst="line">
              <a:avLst/>
            </a:prstGeom>
            <a:noFill/>
            <a:ln w="9525">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371600" eaLnBrk="0" fontAlgn="base" hangingPunct="0">
                <a:spcBef>
                  <a:spcPct val="50000"/>
                </a:spcBef>
                <a:spcAft>
                  <a:spcPct val="0"/>
                </a:spcAft>
              </a:pPr>
              <a:endParaRPr lang="en-US" sz="3600">
                <a:solidFill>
                  <a:srgbClr val="000000"/>
                </a:solidFill>
                <a:latin typeface="Bookman Old Style" panose="02050604050505020204" pitchFamily="18" charset="0"/>
              </a:endParaRPr>
            </a:p>
          </p:txBody>
        </p:sp>
      </p:grpSp>
      <p:sp>
        <p:nvSpPr>
          <p:cNvPr id="34830" name="Line 14"/>
          <p:cNvSpPr>
            <a:spLocks noChangeShapeType="1"/>
          </p:cNvSpPr>
          <p:nvPr/>
        </p:nvSpPr>
        <p:spPr bwMode="auto">
          <a:xfrm flipH="1">
            <a:off x="4343400" y="2697957"/>
            <a:ext cx="0" cy="616743"/>
          </a:xfrm>
          <a:prstGeom prst="line">
            <a:avLst/>
          </a:prstGeom>
          <a:noFill/>
          <a:ln w="9525">
            <a:solidFill>
              <a:srgbClr val="FFFF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371600" eaLnBrk="0" fontAlgn="base" hangingPunct="0">
              <a:spcBef>
                <a:spcPct val="50000"/>
              </a:spcBef>
              <a:spcAft>
                <a:spcPct val="0"/>
              </a:spcAft>
            </a:pPr>
            <a:endParaRPr lang="en-US" sz="3600">
              <a:solidFill>
                <a:srgbClr val="000000"/>
              </a:solidFill>
              <a:latin typeface="Bookman Old Style" panose="02050604050505020204" pitchFamily="18" charset="0"/>
            </a:endParaRPr>
          </a:p>
        </p:txBody>
      </p:sp>
      <p:sp>
        <p:nvSpPr>
          <p:cNvPr id="34831" name="Line 15"/>
          <p:cNvSpPr>
            <a:spLocks noChangeShapeType="1"/>
          </p:cNvSpPr>
          <p:nvPr/>
        </p:nvSpPr>
        <p:spPr bwMode="auto">
          <a:xfrm flipV="1">
            <a:off x="1423988" y="5712620"/>
            <a:ext cx="519113" cy="2381"/>
          </a:xfrm>
          <a:prstGeom prst="line">
            <a:avLst/>
          </a:prstGeom>
          <a:noFill/>
          <a:ln w="9525">
            <a:solidFill>
              <a:srgbClr val="FFFF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371600" eaLnBrk="0" fontAlgn="base" hangingPunct="0">
              <a:spcBef>
                <a:spcPct val="50000"/>
              </a:spcBef>
              <a:spcAft>
                <a:spcPct val="0"/>
              </a:spcAft>
            </a:pPr>
            <a:endParaRPr lang="en-US" sz="3600">
              <a:solidFill>
                <a:srgbClr val="000000"/>
              </a:solidFill>
              <a:latin typeface="Bookman Old Style" panose="02050604050505020204" pitchFamily="18" charset="0"/>
            </a:endParaRPr>
          </a:p>
        </p:txBody>
      </p:sp>
      <p:sp>
        <p:nvSpPr>
          <p:cNvPr id="34832" name="Line 16"/>
          <p:cNvSpPr>
            <a:spLocks noChangeShapeType="1"/>
          </p:cNvSpPr>
          <p:nvPr/>
        </p:nvSpPr>
        <p:spPr bwMode="auto">
          <a:xfrm flipH="1" flipV="1">
            <a:off x="6743701" y="5662613"/>
            <a:ext cx="519113" cy="2382"/>
          </a:xfrm>
          <a:prstGeom prst="line">
            <a:avLst/>
          </a:prstGeom>
          <a:noFill/>
          <a:ln w="9525">
            <a:solidFill>
              <a:srgbClr val="FFFF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371600" eaLnBrk="0" fontAlgn="base" hangingPunct="0">
              <a:spcBef>
                <a:spcPct val="50000"/>
              </a:spcBef>
              <a:spcAft>
                <a:spcPct val="0"/>
              </a:spcAft>
            </a:pPr>
            <a:endParaRPr lang="en-US" sz="3600">
              <a:solidFill>
                <a:srgbClr val="000000"/>
              </a:solidFill>
              <a:latin typeface="Bookman Old Style" panose="02050604050505020204" pitchFamily="18" charset="0"/>
            </a:endParaRPr>
          </a:p>
        </p:txBody>
      </p:sp>
      <p:sp>
        <p:nvSpPr>
          <p:cNvPr id="34833" name="Line 17"/>
          <p:cNvSpPr>
            <a:spLocks noChangeShapeType="1"/>
          </p:cNvSpPr>
          <p:nvPr/>
        </p:nvSpPr>
        <p:spPr bwMode="auto">
          <a:xfrm flipH="1" flipV="1">
            <a:off x="4360070" y="8115300"/>
            <a:ext cx="0" cy="619125"/>
          </a:xfrm>
          <a:prstGeom prst="line">
            <a:avLst/>
          </a:prstGeom>
          <a:noFill/>
          <a:ln w="9525">
            <a:solidFill>
              <a:srgbClr val="FFFF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371600" eaLnBrk="0" fontAlgn="base" hangingPunct="0">
              <a:spcBef>
                <a:spcPct val="50000"/>
              </a:spcBef>
              <a:spcAft>
                <a:spcPct val="0"/>
              </a:spcAft>
            </a:pPr>
            <a:endParaRPr lang="en-US" sz="3600">
              <a:solidFill>
                <a:srgbClr val="000000"/>
              </a:solidFill>
              <a:latin typeface="Bookman Old Style" panose="02050604050505020204" pitchFamily="18" charset="0"/>
            </a:endParaRPr>
          </a:p>
        </p:txBody>
      </p:sp>
      <p:sp>
        <p:nvSpPr>
          <p:cNvPr id="34834" name="Rectangle 18"/>
          <p:cNvSpPr>
            <a:spLocks noChangeArrowheads="1"/>
          </p:cNvSpPr>
          <p:nvPr/>
        </p:nvSpPr>
        <p:spPr bwMode="auto">
          <a:xfrm>
            <a:off x="8229600" y="2743200"/>
            <a:ext cx="4800600" cy="6858000"/>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Lst>
        </p:spPr>
        <p:txBody>
          <a:bodyPr/>
          <a:lstStyle/>
          <a:p>
            <a:pPr algn="ctr" defTabSz="1371600" eaLnBrk="0" fontAlgn="base" hangingPunct="0">
              <a:spcBef>
                <a:spcPct val="0"/>
              </a:spcBef>
              <a:spcAft>
                <a:spcPct val="0"/>
              </a:spcAft>
            </a:pPr>
            <a:endParaRPr lang="en-US" altLang="en-US" sz="3600">
              <a:solidFill>
                <a:srgbClr val="900028"/>
              </a:solidFill>
              <a:latin typeface="Times New Roman" panose="02020603050405020304" pitchFamily="18" charset="0"/>
            </a:endParaRPr>
          </a:p>
        </p:txBody>
      </p:sp>
      <p:sp>
        <p:nvSpPr>
          <p:cNvPr id="34835" name="Line 19"/>
          <p:cNvSpPr>
            <a:spLocks noChangeShapeType="1"/>
          </p:cNvSpPr>
          <p:nvPr/>
        </p:nvSpPr>
        <p:spPr bwMode="auto">
          <a:xfrm>
            <a:off x="2286000" y="3657600"/>
            <a:ext cx="457200" cy="457200"/>
          </a:xfrm>
          <a:prstGeom prst="line">
            <a:avLst/>
          </a:prstGeom>
          <a:noFill/>
          <a:ln w="9525">
            <a:solidFill>
              <a:srgbClr val="FFFF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371600" eaLnBrk="0" fontAlgn="base" hangingPunct="0">
              <a:spcBef>
                <a:spcPct val="50000"/>
              </a:spcBef>
              <a:spcAft>
                <a:spcPct val="0"/>
              </a:spcAft>
            </a:pPr>
            <a:endParaRPr lang="en-US" sz="3600">
              <a:solidFill>
                <a:srgbClr val="000000"/>
              </a:solidFill>
              <a:latin typeface="Bookman Old Style" panose="02050604050505020204" pitchFamily="18" charset="0"/>
            </a:endParaRPr>
          </a:p>
        </p:txBody>
      </p:sp>
      <p:sp>
        <p:nvSpPr>
          <p:cNvPr id="34836" name="Line 20"/>
          <p:cNvSpPr>
            <a:spLocks noChangeShapeType="1"/>
          </p:cNvSpPr>
          <p:nvPr/>
        </p:nvSpPr>
        <p:spPr bwMode="auto">
          <a:xfrm flipH="1">
            <a:off x="5829300" y="3657600"/>
            <a:ext cx="457200" cy="457200"/>
          </a:xfrm>
          <a:prstGeom prst="line">
            <a:avLst/>
          </a:prstGeom>
          <a:noFill/>
          <a:ln w="9525">
            <a:solidFill>
              <a:srgbClr val="FFFF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371600" eaLnBrk="0" fontAlgn="base" hangingPunct="0">
              <a:spcBef>
                <a:spcPct val="50000"/>
              </a:spcBef>
              <a:spcAft>
                <a:spcPct val="0"/>
              </a:spcAft>
            </a:pPr>
            <a:endParaRPr lang="en-US" sz="3600">
              <a:solidFill>
                <a:srgbClr val="000000"/>
              </a:solidFill>
              <a:latin typeface="Bookman Old Style" panose="02050604050505020204" pitchFamily="18" charset="0"/>
            </a:endParaRPr>
          </a:p>
        </p:txBody>
      </p:sp>
      <p:sp>
        <p:nvSpPr>
          <p:cNvPr id="34837" name="Line 21"/>
          <p:cNvSpPr>
            <a:spLocks noChangeShapeType="1"/>
          </p:cNvSpPr>
          <p:nvPr/>
        </p:nvSpPr>
        <p:spPr bwMode="auto">
          <a:xfrm flipH="1" flipV="1">
            <a:off x="5829300" y="7315200"/>
            <a:ext cx="457200" cy="457200"/>
          </a:xfrm>
          <a:prstGeom prst="line">
            <a:avLst/>
          </a:prstGeom>
          <a:noFill/>
          <a:ln w="9525">
            <a:solidFill>
              <a:srgbClr val="FFFF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371600" eaLnBrk="0" fontAlgn="base" hangingPunct="0">
              <a:spcBef>
                <a:spcPct val="50000"/>
              </a:spcBef>
              <a:spcAft>
                <a:spcPct val="0"/>
              </a:spcAft>
            </a:pPr>
            <a:endParaRPr lang="en-US" sz="3600">
              <a:solidFill>
                <a:srgbClr val="000000"/>
              </a:solidFill>
              <a:latin typeface="Bookman Old Style" panose="02050604050505020204" pitchFamily="18" charset="0"/>
            </a:endParaRPr>
          </a:p>
        </p:txBody>
      </p:sp>
      <p:sp>
        <p:nvSpPr>
          <p:cNvPr id="34838" name="Line 22"/>
          <p:cNvSpPr>
            <a:spLocks noChangeShapeType="1"/>
          </p:cNvSpPr>
          <p:nvPr/>
        </p:nvSpPr>
        <p:spPr bwMode="auto">
          <a:xfrm flipV="1">
            <a:off x="2400300" y="7315200"/>
            <a:ext cx="457200" cy="457200"/>
          </a:xfrm>
          <a:prstGeom prst="line">
            <a:avLst/>
          </a:prstGeom>
          <a:noFill/>
          <a:ln w="9525">
            <a:solidFill>
              <a:srgbClr val="FFFF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371600" eaLnBrk="0" fontAlgn="base" hangingPunct="0">
              <a:spcBef>
                <a:spcPct val="50000"/>
              </a:spcBef>
              <a:spcAft>
                <a:spcPct val="0"/>
              </a:spcAft>
            </a:pPr>
            <a:endParaRPr lang="en-US" sz="3600">
              <a:solidFill>
                <a:srgbClr val="000000"/>
              </a:solidFill>
              <a:latin typeface="Bookman Old Style" panose="02050604050505020204" pitchFamily="18" charset="0"/>
            </a:endParaRPr>
          </a:p>
        </p:txBody>
      </p:sp>
      <p:sp>
        <p:nvSpPr>
          <p:cNvPr id="34839" name="Text Box 23"/>
          <p:cNvSpPr txBox="1">
            <a:spLocks noChangeArrowheads="1"/>
          </p:cNvSpPr>
          <p:nvPr/>
        </p:nvSpPr>
        <p:spPr bwMode="auto">
          <a:xfrm>
            <a:off x="6172200" y="9258301"/>
            <a:ext cx="6858000" cy="738664"/>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defTabSz="1371600" eaLnBrk="0" fontAlgn="base" hangingPunct="0">
              <a:spcBef>
                <a:spcPct val="50000"/>
              </a:spcBef>
              <a:spcAft>
                <a:spcPct val="0"/>
              </a:spcAft>
            </a:pPr>
            <a:r>
              <a:rPr lang="en-US" altLang="en-US" sz="4200">
                <a:solidFill>
                  <a:srgbClr val="FFFFFF"/>
                </a:solidFill>
                <a:latin typeface="Times New Roman" panose="02020603050405020304" pitchFamily="18" charset="0"/>
              </a:rPr>
              <a:t>http://radsite.lbl.gov/radiance/</a:t>
            </a:r>
          </a:p>
        </p:txBody>
      </p:sp>
      <p:grpSp>
        <p:nvGrpSpPr>
          <p:cNvPr id="34840" name="Group 24"/>
          <p:cNvGrpSpPr>
            <a:grpSpLocks/>
          </p:cNvGrpSpPr>
          <p:nvPr/>
        </p:nvGrpSpPr>
        <p:grpSpPr bwMode="auto">
          <a:xfrm>
            <a:off x="3829050" y="4381500"/>
            <a:ext cx="1028700" cy="2171700"/>
            <a:chOff x="1608" y="1840"/>
            <a:chExt cx="432" cy="912"/>
          </a:xfrm>
        </p:grpSpPr>
        <p:sp>
          <p:nvSpPr>
            <p:cNvPr id="34841" name="Freeform 25"/>
            <p:cNvSpPr>
              <a:spLocks/>
            </p:cNvSpPr>
            <p:nvPr/>
          </p:nvSpPr>
          <p:spPr bwMode="auto">
            <a:xfrm>
              <a:off x="1608" y="2032"/>
              <a:ext cx="432" cy="720"/>
            </a:xfrm>
            <a:custGeom>
              <a:avLst/>
              <a:gdLst>
                <a:gd name="T0" fmla="*/ 48 w 432"/>
                <a:gd name="T1" fmla="*/ 672 h 720"/>
                <a:gd name="T2" fmla="*/ 0 w 432"/>
                <a:gd name="T3" fmla="*/ 672 h 720"/>
                <a:gd name="T4" fmla="*/ 0 w 432"/>
                <a:gd name="T5" fmla="*/ 720 h 720"/>
                <a:gd name="T6" fmla="*/ 432 w 432"/>
                <a:gd name="T7" fmla="*/ 720 h 720"/>
                <a:gd name="T8" fmla="*/ 432 w 432"/>
                <a:gd name="T9" fmla="*/ 672 h 720"/>
                <a:gd name="T10" fmla="*/ 384 w 432"/>
                <a:gd name="T11" fmla="*/ 672 h 720"/>
                <a:gd name="T12" fmla="*/ 384 w 432"/>
                <a:gd name="T13" fmla="*/ 48 h 720"/>
                <a:gd name="T14" fmla="*/ 432 w 432"/>
                <a:gd name="T15" fmla="*/ 48 h 720"/>
                <a:gd name="T16" fmla="*/ 432 w 432"/>
                <a:gd name="T17" fmla="*/ 0 h 720"/>
                <a:gd name="T18" fmla="*/ 0 w 432"/>
                <a:gd name="T19" fmla="*/ 0 h 720"/>
                <a:gd name="T20" fmla="*/ 0 w 432"/>
                <a:gd name="T21" fmla="*/ 48 h 720"/>
                <a:gd name="T22" fmla="*/ 48 w 432"/>
                <a:gd name="T23" fmla="*/ 48 h 720"/>
                <a:gd name="T24" fmla="*/ 48 w 432"/>
                <a:gd name="T25" fmla="*/ 672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2" h="720">
                  <a:moveTo>
                    <a:pt x="48" y="672"/>
                  </a:moveTo>
                  <a:lnTo>
                    <a:pt x="0" y="672"/>
                  </a:lnTo>
                  <a:lnTo>
                    <a:pt x="0" y="720"/>
                  </a:lnTo>
                  <a:lnTo>
                    <a:pt x="432" y="720"/>
                  </a:lnTo>
                  <a:lnTo>
                    <a:pt x="432" y="672"/>
                  </a:lnTo>
                  <a:lnTo>
                    <a:pt x="384" y="672"/>
                  </a:lnTo>
                  <a:lnTo>
                    <a:pt x="384" y="48"/>
                  </a:lnTo>
                  <a:lnTo>
                    <a:pt x="432" y="48"/>
                  </a:lnTo>
                  <a:lnTo>
                    <a:pt x="432" y="0"/>
                  </a:lnTo>
                  <a:lnTo>
                    <a:pt x="0" y="0"/>
                  </a:lnTo>
                  <a:lnTo>
                    <a:pt x="0" y="48"/>
                  </a:lnTo>
                  <a:lnTo>
                    <a:pt x="48" y="48"/>
                  </a:lnTo>
                  <a:lnTo>
                    <a:pt x="48" y="672"/>
                  </a:lnTo>
                  <a:close/>
                </a:path>
              </a:pathLst>
            </a:custGeom>
            <a:solidFill>
              <a:schemeClr val="folHlink"/>
            </a:solidFill>
            <a:ln w="12700" cmpd="sng">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tx1"/>
                    </a:outerShdw>
                  </a:effectLst>
                </a14:hiddenEffects>
              </a:ext>
            </a:extLst>
          </p:spPr>
          <p:txBody>
            <a:bodyPr wrap="none" anchor="ctr"/>
            <a:lstStyle/>
            <a:p>
              <a:pPr defTabSz="1371600" eaLnBrk="0" fontAlgn="base" hangingPunct="0">
                <a:spcBef>
                  <a:spcPct val="50000"/>
                </a:spcBef>
                <a:spcAft>
                  <a:spcPct val="0"/>
                </a:spcAft>
              </a:pPr>
              <a:endParaRPr lang="en-US" sz="3600">
                <a:solidFill>
                  <a:srgbClr val="000000"/>
                </a:solidFill>
                <a:latin typeface="Bookman Old Style" panose="02050604050505020204" pitchFamily="18" charset="0"/>
              </a:endParaRPr>
            </a:p>
          </p:txBody>
        </p:sp>
        <p:sp>
          <p:nvSpPr>
            <p:cNvPr id="34842" name="Oval 26"/>
            <p:cNvSpPr>
              <a:spLocks noChangeArrowheads="1"/>
            </p:cNvSpPr>
            <p:nvPr/>
          </p:nvSpPr>
          <p:spPr bwMode="auto">
            <a:xfrm>
              <a:off x="1752" y="1840"/>
              <a:ext cx="144" cy="144"/>
            </a:xfrm>
            <a:prstGeom prst="ellipse">
              <a:avLst/>
            </a:prstGeom>
            <a:solidFill>
              <a:schemeClr val="folHlink"/>
            </a:solidFill>
            <a:ln w="127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tx1"/>
                    </a:outerShdw>
                  </a:effectLst>
                </a14:hiddenEffects>
              </a:ext>
            </a:extLst>
          </p:spPr>
          <p:txBody>
            <a:bodyPr wrap="none" anchor="ctr"/>
            <a:lstStyle/>
            <a:p>
              <a:pPr defTabSz="1371600" eaLnBrk="0" fontAlgn="base" hangingPunct="0">
                <a:spcBef>
                  <a:spcPct val="50000"/>
                </a:spcBef>
                <a:spcAft>
                  <a:spcPct val="0"/>
                </a:spcAft>
              </a:pPr>
              <a:endParaRPr lang="en-US" sz="3600">
                <a:solidFill>
                  <a:srgbClr val="000000"/>
                </a:solidFill>
                <a:latin typeface="Bookman Old Style" panose="02050604050505020204" pitchFamily="18" charset="0"/>
              </a:endParaRPr>
            </a:p>
          </p:txBody>
        </p:sp>
        <p:sp>
          <p:nvSpPr>
            <p:cNvPr id="34843" name="Oval 27"/>
            <p:cNvSpPr>
              <a:spLocks noChangeArrowheads="1"/>
            </p:cNvSpPr>
            <p:nvPr/>
          </p:nvSpPr>
          <p:spPr bwMode="auto">
            <a:xfrm>
              <a:off x="1946" y="1922"/>
              <a:ext cx="48" cy="48"/>
            </a:xfrm>
            <a:prstGeom prst="ellipse">
              <a:avLst/>
            </a:prstGeom>
            <a:solidFill>
              <a:schemeClr val="folHlink"/>
            </a:solidFill>
            <a:ln w="127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tx1"/>
                    </a:outerShdw>
                  </a:effectLst>
                </a14:hiddenEffects>
              </a:ext>
            </a:extLst>
          </p:spPr>
          <p:txBody>
            <a:bodyPr wrap="none" anchor="ctr"/>
            <a:lstStyle/>
            <a:p>
              <a:pPr defTabSz="1371600" eaLnBrk="0" fontAlgn="base" hangingPunct="0">
                <a:spcBef>
                  <a:spcPct val="50000"/>
                </a:spcBef>
                <a:spcAft>
                  <a:spcPct val="0"/>
                </a:spcAft>
              </a:pPr>
              <a:endParaRPr lang="en-US" sz="3600">
                <a:solidFill>
                  <a:srgbClr val="000000"/>
                </a:solidFill>
                <a:latin typeface="Bookman Old Style" panose="02050604050505020204" pitchFamily="18" charset="0"/>
              </a:endParaRPr>
            </a:p>
          </p:txBody>
        </p:sp>
        <p:sp>
          <p:nvSpPr>
            <p:cNvPr id="34844" name="Freeform 28"/>
            <p:cNvSpPr>
              <a:spLocks/>
            </p:cNvSpPr>
            <p:nvPr/>
          </p:nvSpPr>
          <p:spPr bwMode="auto">
            <a:xfrm>
              <a:off x="1862" y="1950"/>
              <a:ext cx="56" cy="96"/>
            </a:xfrm>
            <a:custGeom>
              <a:avLst/>
              <a:gdLst>
                <a:gd name="T0" fmla="*/ 8 w 56"/>
                <a:gd name="T1" fmla="*/ 0 h 96"/>
                <a:gd name="T2" fmla="*/ 8 w 56"/>
                <a:gd name="T3" fmla="*/ 48 h 96"/>
                <a:gd name="T4" fmla="*/ 56 w 56"/>
                <a:gd name="T5" fmla="*/ 96 h 96"/>
              </a:gdLst>
              <a:ahLst/>
              <a:cxnLst>
                <a:cxn ang="0">
                  <a:pos x="T0" y="T1"/>
                </a:cxn>
                <a:cxn ang="0">
                  <a:pos x="T2" y="T3"/>
                </a:cxn>
                <a:cxn ang="0">
                  <a:pos x="T4" y="T5"/>
                </a:cxn>
              </a:cxnLst>
              <a:rect l="0" t="0" r="r" b="b"/>
              <a:pathLst>
                <a:path w="56" h="96">
                  <a:moveTo>
                    <a:pt x="8" y="0"/>
                  </a:moveTo>
                  <a:cubicBezTo>
                    <a:pt x="4" y="16"/>
                    <a:pt x="0" y="32"/>
                    <a:pt x="8" y="48"/>
                  </a:cubicBezTo>
                  <a:cubicBezTo>
                    <a:pt x="16" y="64"/>
                    <a:pt x="36" y="80"/>
                    <a:pt x="56" y="96"/>
                  </a:cubicBezTo>
                </a:path>
              </a:pathLst>
            </a:custGeom>
            <a:noFill/>
            <a:ln w="12700" cmpd="sng">
              <a:solidFill>
                <a:schemeClr val="folHlink"/>
              </a:solidFill>
              <a:round/>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anchor="ctr"/>
            <a:lstStyle/>
            <a:p>
              <a:pPr defTabSz="1371600" eaLnBrk="0" fontAlgn="base" hangingPunct="0">
                <a:spcBef>
                  <a:spcPct val="50000"/>
                </a:spcBef>
                <a:spcAft>
                  <a:spcPct val="0"/>
                </a:spcAft>
              </a:pPr>
              <a:endParaRPr lang="en-US" sz="3600">
                <a:solidFill>
                  <a:srgbClr val="000000"/>
                </a:solidFill>
                <a:latin typeface="Bookman Old Style" panose="02050604050505020204" pitchFamily="18" charset="0"/>
              </a:endParaRPr>
            </a:p>
          </p:txBody>
        </p:sp>
        <p:sp>
          <p:nvSpPr>
            <p:cNvPr id="34845" name="Freeform 29"/>
            <p:cNvSpPr>
              <a:spLocks/>
            </p:cNvSpPr>
            <p:nvPr/>
          </p:nvSpPr>
          <p:spPr bwMode="auto">
            <a:xfrm>
              <a:off x="1956" y="1950"/>
              <a:ext cx="56" cy="96"/>
            </a:xfrm>
            <a:custGeom>
              <a:avLst/>
              <a:gdLst>
                <a:gd name="T0" fmla="*/ 8 w 56"/>
                <a:gd name="T1" fmla="*/ 0 h 96"/>
                <a:gd name="T2" fmla="*/ 8 w 56"/>
                <a:gd name="T3" fmla="*/ 48 h 96"/>
                <a:gd name="T4" fmla="*/ 56 w 56"/>
                <a:gd name="T5" fmla="*/ 96 h 96"/>
              </a:gdLst>
              <a:ahLst/>
              <a:cxnLst>
                <a:cxn ang="0">
                  <a:pos x="T0" y="T1"/>
                </a:cxn>
                <a:cxn ang="0">
                  <a:pos x="T2" y="T3"/>
                </a:cxn>
                <a:cxn ang="0">
                  <a:pos x="T4" y="T5"/>
                </a:cxn>
              </a:cxnLst>
              <a:rect l="0" t="0" r="r" b="b"/>
              <a:pathLst>
                <a:path w="56" h="96">
                  <a:moveTo>
                    <a:pt x="8" y="0"/>
                  </a:moveTo>
                  <a:cubicBezTo>
                    <a:pt x="4" y="16"/>
                    <a:pt x="0" y="32"/>
                    <a:pt x="8" y="48"/>
                  </a:cubicBezTo>
                  <a:cubicBezTo>
                    <a:pt x="16" y="64"/>
                    <a:pt x="48" y="88"/>
                    <a:pt x="56" y="96"/>
                  </a:cubicBezTo>
                </a:path>
              </a:pathLst>
            </a:custGeom>
            <a:noFill/>
            <a:ln w="12700" cmpd="sng">
              <a:solidFill>
                <a:schemeClr val="folHlink"/>
              </a:solidFill>
              <a:round/>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anchor="ctr"/>
            <a:lstStyle/>
            <a:p>
              <a:pPr defTabSz="1371600" eaLnBrk="0" fontAlgn="base" hangingPunct="0">
                <a:spcBef>
                  <a:spcPct val="50000"/>
                </a:spcBef>
                <a:spcAft>
                  <a:spcPct val="0"/>
                </a:spcAft>
              </a:pPr>
              <a:endParaRPr lang="en-US" sz="3600">
                <a:solidFill>
                  <a:srgbClr val="000000"/>
                </a:solidFill>
                <a:latin typeface="Bookman Old Style" panose="02050604050505020204" pitchFamily="18" charset="0"/>
              </a:endParaRPr>
            </a:p>
          </p:txBody>
        </p:sp>
        <p:sp>
          <p:nvSpPr>
            <p:cNvPr id="34846" name="Freeform 30"/>
            <p:cNvSpPr>
              <a:spLocks/>
            </p:cNvSpPr>
            <p:nvPr/>
          </p:nvSpPr>
          <p:spPr bwMode="auto">
            <a:xfrm flipH="1">
              <a:off x="1932" y="1948"/>
              <a:ext cx="56" cy="96"/>
            </a:xfrm>
            <a:custGeom>
              <a:avLst/>
              <a:gdLst>
                <a:gd name="T0" fmla="*/ 8 w 56"/>
                <a:gd name="T1" fmla="*/ 0 h 96"/>
                <a:gd name="T2" fmla="*/ 8 w 56"/>
                <a:gd name="T3" fmla="*/ 48 h 96"/>
                <a:gd name="T4" fmla="*/ 56 w 56"/>
                <a:gd name="T5" fmla="*/ 96 h 96"/>
              </a:gdLst>
              <a:ahLst/>
              <a:cxnLst>
                <a:cxn ang="0">
                  <a:pos x="T0" y="T1"/>
                </a:cxn>
                <a:cxn ang="0">
                  <a:pos x="T2" y="T3"/>
                </a:cxn>
                <a:cxn ang="0">
                  <a:pos x="T4" y="T5"/>
                </a:cxn>
              </a:cxnLst>
              <a:rect l="0" t="0" r="r" b="b"/>
              <a:pathLst>
                <a:path w="56" h="96">
                  <a:moveTo>
                    <a:pt x="8" y="0"/>
                  </a:moveTo>
                  <a:cubicBezTo>
                    <a:pt x="4" y="16"/>
                    <a:pt x="0" y="32"/>
                    <a:pt x="8" y="48"/>
                  </a:cubicBezTo>
                  <a:cubicBezTo>
                    <a:pt x="16" y="64"/>
                    <a:pt x="48" y="88"/>
                    <a:pt x="56" y="96"/>
                  </a:cubicBezTo>
                </a:path>
              </a:pathLst>
            </a:custGeom>
            <a:noFill/>
            <a:ln w="12700" cmpd="sng">
              <a:solidFill>
                <a:schemeClr val="folHlink"/>
              </a:solidFill>
              <a:round/>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anchor="ctr"/>
            <a:lstStyle/>
            <a:p>
              <a:pPr defTabSz="1371600" eaLnBrk="0" fontAlgn="base" hangingPunct="0">
                <a:spcBef>
                  <a:spcPct val="50000"/>
                </a:spcBef>
                <a:spcAft>
                  <a:spcPct val="0"/>
                </a:spcAft>
              </a:pPr>
              <a:endParaRPr lang="en-US" sz="3600">
                <a:solidFill>
                  <a:srgbClr val="000000"/>
                </a:solidFill>
                <a:latin typeface="Bookman Old Style" panose="02050604050505020204" pitchFamily="18" charset="0"/>
              </a:endParaRPr>
            </a:p>
          </p:txBody>
        </p:sp>
        <p:sp>
          <p:nvSpPr>
            <p:cNvPr id="34847" name="Freeform 31"/>
            <p:cNvSpPr>
              <a:spLocks/>
            </p:cNvSpPr>
            <p:nvPr/>
          </p:nvSpPr>
          <p:spPr bwMode="auto">
            <a:xfrm flipH="1">
              <a:off x="1736" y="1950"/>
              <a:ext cx="56" cy="96"/>
            </a:xfrm>
            <a:custGeom>
              <a:avLst/>
              <a:gdLst>
                <a:gd name="T0" fmla="*/ 8 w 56"/>
                <a:gd name="T1" fmla="*/ 0 h 96"/>
                <a:gd name="T2" fmla="*/ 8 w 56"/>
                <a:gd name="T3" fmla="*/ 48 h 96"/>
                <a:gd name="T4" fmla="*/ 56 w 56"/>
                <a:gd name="T5" fmla="*/ 96 h 96"/>
              </a:gdLst>
              <a:ahLst/>
              <a:cxnLst>
                <a:cxn ang="0">
                  <a:pos x="T0" y="T1"/>
                </a:cxn>
                <a:cxn ang="0">
                  <a:pos x="T2" y="T3"/>
                </a:cxn>
                <a:cxn ang="0">
                  <a:pos x="T4" y="T5"/>
                </a:cxn>
              </a:cxnLst>
              <a:rect l="0" t="0" r="r" b="b"/>
              <a:pathLst>
                <a:path w="56" h="96">
                  <a:moveTo>
                    <a:pt x="8" y="0"/>
                  </a:moveTo>
                  <a:cubicBezTo>
                    <a:pt x="4" y="16"/>
                    <a:pt x="0" y="32"/>
                    <a:pt x="8" y="48"/>
                  </a:cubicBezTo>
                  <a:cubicBezTo>
                    <a:pt x="16" y="64"/>
                    <a:pt x="36" y="80"/>
                    <a:pt x="56" y="96"/>
                  </a:cubicBezTo>
                </a:path>
              </a:pathLst>
            </a:custGeom>
            <a:noFill/>
            <a:ln w="12700" cmpd="sng">
              <a:solidFill>
                <a:schemeClr val="folHlink"/>
              </a:solidFill>
              <a:round/>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anchor="ctr"/>
            <a:lstStyle/>
            <a:p>
              <a:pPr defTabSz="1371600" eaLnBrk="0" fontAlgn="base" hangingPunct="0">
                <a:spcBef>
                  <a:spcPct val="50000"/>
                </a:spcBef>
                <a:spcAft>
                  <a:spcPct val="0"/>
                </a:spcAft>
              </a:pPr>
              <a:endParaRPr lang="en-US" sz="3600">
                <a:solidFill>
                  <a:srgbClr val="000000"/>
                </a:solidFill>
                <a:latin typeface="Bookman Old Style" panose="02050604050505020204" pitchFamily="18" charset="0"/>
              </a:endParaRPr>
            </a:p>
          </p:txBody>
        </p:sp>
        <p:sp>
          <p:nvSpPr>
            <p:cNvPr id="34848" name="Oval 32"/>
            <p:cNvSpPr>
              <a:spLocks noChangeArrowheads="1"/>
            </p:cNvSpPr>
            <p:nvPr/>
          </p:nvSpPr>
          <p:spPr bwMode="auto">
            <a:xfrm>
              <a:off x="1656" y="1926"/>
              <a:ext cx="48" cy="48"/>
            </a:xfrm>
            <a:prstGeom prst="ellipse">
              <a:avLst/>
            </a:prstGeom>
            <a:solidFill>
              <a:schemeClr val="folHlink"/>
            </a:solidFill>
            <a:ln w="127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tx1"/>
                    </a:outerShdw>
                  </a:effectLst>
                </a14:hiddenEffects>
              </a:ext>
            </a:extLst>
          </p:spPr>
          <p:txBody>
            <a:bodyPr wrap="none" anchor="ctr"/>
            <a:lstStyle/>
            <a:p>
              <a:pPr defTabSz="1371600" eaLnBrk="0" fontAlgn="base" hangingPunct="0">
                <a:spcBef>
                  <a:spcPct val="50000"/>
                </a:spcBef>
                <a:spcAft>
                  <a:spcPct val="0"/>
                </a:spcAft>
              </a:pPr>
              <a:endParaRPr lang="en-US" sz="3600">
                <a:solidFill>
                  <a:srgbClr val="000000"/>
                </a:solidFill>
                <a:latin typeface="Bookman Old Style" panose="02050604050505020204" pitchFamily="18" charset="0"/>
              </a:endParaRPr>
            </a:p>
          </p:txBody>
        </p:sp>
        <p:sp>
          <p:nvSpPr>
            <p:cNvPr id="34849" name="Freeform 33"/>
            <p:cNvSpPr>
              <a:spLocks/>
            </p:cNvSpPr>
            <p:nvPr/>
          </p:nvSpPr>
          <p:spPr bwMode="auto">
            <a:xfrm>
              <a:off x="1666" y="1954"/>
              <a:ext cx="56" cy="96"/>
            </a:xfrm>
            <a:custGeom>
              <a:avLst/>
              <a:gdLst>
                <a:gd name="T0" fmla="*/ 8 w 56"/>
                <a:gd name="T1" fmla="*/ 0 h 96"/>
                <a:gd name="T2" fmla="*/ 8 w 56"/>
                <a:gd name="T3" fmla="*/ 48 h 96"/>
                <a:gd name="T4" fmla="*/ 56 w 56"/>
                <a:gd name="T5" fmla="*/ 96 h 96"/>
              </a:gdLst>
              <a:ahLst/>
              <a:cxnLst>
                <a:cxn ang="0">
                  <a:pos x="T0" y="T1"/>
                </a:cxn>
                <a:cxn ang="0">
                  <a:pos x="T2" y="T3"/>
                </a:cxn>
                <a:cxn ang="0">
                  <a:pos x="T4" y="T5"/>
                </a:cxn>
              </a:cxnLst>
              <a:rect l="0" t="0" r="r" b="b"/>
              <a:pathLst>
                <a:path w="56" h="96">
                  <a:moveTo>
                    <a:pt x="8" y="0"/>
                  </a:moveTo>
                  <a:cubicBezTo>
                    <a:pt x="4" y="16"/>
                    <a:pt x="0" y="32"/>
                    <a:pt x="8" y="48"/>
                  </a:cubicBezTo>
                  <a:cubicBezTo>
                    <a:pt x="16" y="64"/>
                    <a:pt x="48" y="88"/>
                    <a:pt x="56" y="96"/>
                  </a:cubicBezTo>
                </a:path>
              </a:pathLst>
            </a:custGeom>
            <a:noFill/>
            <a:ln w="12700" cmpd="sng">
              <a:solidFill>
                <a:schemeClr val="folHlink"/>
              </a:solidFill>
              <a:round/>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anchor="ctr"/>
            <a:lstStyle/>
            <a:p>
              <a:pPr defTabSz="1371600" eaLnBrk="0" fontAlgn="base" hangingPunct="0">
                <a:spcBef>
                  <a:spcPct val="50000"/>
                </a:spcBef>
                <a:spcAft>
                  <a:spcPct val="0"/>
                </a:spcAft>
              </a:pPr>
              <a:endParaRPr lang="en-US" sz="3600">
                <a:solidFill>
                  <a:srgbClr val="000000"/>
                </a:solidFill>
                <a:latin typeface="Bookman Old Style" panose="02050604050505020204" pitchFamily="18" charset="0"/>
              </a:endParaRPr>
            </a:p>
          </p:txBody>
        </p:sp>
        <p:sp>
          <p:nvSpPr>
            <p:cNvPr id="34850" name="Freeform 34"/>
            <p:cNvSpPr>
              <a:spLocks/>
            </p:cNvSpPr>
            <p:nvPr/>
          </p:nvSpPr>
          <p:spPr bwMode="auto">
            <a:xfrm flipH="1">
              <a:off x="1642" y="1952"/>
              <a:ext cx="56" cy="96"/>
            </a:xfrm>
            <a:custGeom>
              <a:avLst/>
              <a:gdLst>
                <a:gd name="T0" fmla="*/ 8 w 56"/>
                <a:gd name="T1" fmla="*/ 0 h 96"/>
                <a:gd name="T2" fmla="*/ 8 w 56"/>
                <a:gd name="T3" fmla="*/ 48 h 96"/>
                <a:gd name="T4" fmla="*/ 56 w 56"/>
                <a:gd name="T5" fmla="*/ 96 h 96"/>
              </a:gdLst>
              <a:ahLst/>
              <a:cxnLst>
                <a:cxn ang="0">
                  <a:pos x="T0" y="T1"/>
                </a:cxn>
                <a:cxn ang="0">
                  <a:pos x="T2" y="T3"/>
                </a:cxn>
                <a:cxn ang="0">
                  <a:pos x="T4" y="T5"/>
                </a:cxn>
              </a:cxnLst>
              <a:rect l="0" t="0" r="r" b="b"/>
              <a:pathLst>
                <a:path w="56" h="96">
                  <a:moveTo>
                    <a:pt x="8" y="0"/>
                  </a:moveTo>
                  <a:cubicBezTo>
                    <a:pt x="4" y="16"/>
                    <a:pt x="0" y="32"/>
                    <a:pt x="8" y="48"/>
                  </a:cubicBezTo>
                  <a:cubicBezTo>
                    <a:pt x="16" y="64"/>
                    <a:pt x="48" y="88"/>
                    <a:pt x="56" y="96"/>
                  </a:cubicBezTo>
                </a:path>
              </a:pathLst>
            </a:custGeom>
            <a:noFill/>
            <a:ln w="12700" cmpd="sng">
              <a:solidFill>
                <a:schemeClr val="folHlink"/>
              </a:solidFill>
              <a:round/>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anchor="ctr"/>
            <a:lstStyle/>
            <a:p>
              <a:pPr defTabSz="1371600" eaLnBrk="0" fontAlgn="base" hangingPunct="0">
                <a:spcBef>
                  <a:spcPct val="50000"/>
                </a:spcBef>
                <a:spcAft>
                  <a:spcPct val="0"/>
                </a:spcAft>
              </a:pPr>
              <a:endParaRPr lang="en-US" sz="3600">
                <a:solidFill>
                  <a:srgbClr val="000000"/>
                </a:solidFill>
                <a:latin typeface="Bookman Old Style" panose="02050604050505020204" pitchFamily="18" charset="0"/>
              </a:endParaRPr>
            </a:p>
          </p:txBody>
        </p:sp>
      </p:grpSp>
      <p:sp>
        <p:nvSpPr>
          <p:cNvPr id="34852" name="Text Box 36"/>
          <p:cNvSpPr txBox="1">
            <a:spLocks noChangeArrowheads="1"/>
          </p:cNvSpPr>
          <p:nvPr/>
        </p:nvSpPr>
        <p:spPr bwMode="auto">
          <a:xfrm>
            <a:off x="8572500" y="2857501"/>
            <a:ext cx="4457700" cy="5262979"/>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defTabSz="1371600" eaLnBrk="0" fontAlgn="base" hangingPunct="0">
              <a:spcBef>
                <a:spcPct val="50000"/>
              </a:spcBef>
              <a:spcAft>
                <a:spcPct val="0"/>
              </a:spcAft>
            </a:pPr>
            <a:r>
              <a:rPr lang="en-US" altLang="en-US" sz="4800" i="1">
                <a:solidFill>
                  <a:srgbClr val="FFFFFF"/>
                </a:solidFill>
                <a:latin typeface="Times New Roman" panose="02020603050405020304" pitchFamily="18" charset="0"/>
              </a:rPr>
              <a:t>Environment assigned “glow” material property in</a:t>
            </a:r>
            <a:br>
              <a:rPr lang="en-US" altLang="en-US" sz="4800" i="1">
                <a:solidFill>
                  <a:srgbClr val="FFFFFF"/>
                </a:solidFill>
                <a:latin typeface="Times New Roman" panose="02020603050405020304" pitchFamily="18" charset="0"/>
              </a:rPr>
            </a:br>
            <a:r>
              <a:rPr lang="en-US" altLang="en-US" sz="4800" i="1">
                <a:solidFill>
                  <a:srgbClr val="FFFFFF"/>
                </a:solidFill>
                <a:latin typeface="Times New Roman" panose="02020603050405020304" pitchFamily="18" charset="0"/>
              </a:rPr>
              <a:t>Greg Ward’s RADIANCE system.</a:t>
            </a:r>
            <a:endParaRPr lang="en-US" altLang="en-US" sz="4800" b="1" i="1">
              <a:solidFill>
                <a:srgbClr val="FFFFFF"/>
              </a:solidFill>
              <a:latin typeface="Times New Roman" panose="02020603050405020304" pitchFamily="18" charset="0"/>
            </a:endParaRPr>
          </a:p>
        </p:txBody>
      </p:sp>
    </p:spTree>
    <p:extLst>
      <p:ext uri="{BB962C8B-B14F-4D97-AF65-F5344CB8AC3E}">
        <p14:creationId xmlns:p14="http://schemas.microsoft.com/office/powerpoint/2010/main" val="1255180636"/>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pic>
        <p:nvPicPr>
          <p:cNvPr id="27650" name="Picture 2" descr="D:\Powerpoint\New Folder\render_grace3.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086600" y="4686300"/>
            <a:ext cx="6174582" cy="3898107"/>
          </a:xfrm>
          <a:prstGeom prst="rect">
            <a:avLst/>
          </a:prstGeom>
          <a:noFill/>
          <a:effectLst>
            <a:outerShdw dist="53882" dir="2700000" algn="ctr" rotWithShape="0">
              <a:srgbClr val="000000"/>
            </a:outerShdw>
          </a:effectLst>
          <a:extLst>
            <a:ext uri="{909E8E84-426E-40DD-AFC4-6F175D3DCCD1}">
              <a14:hiddenFill xmlns:a14="http://schemas.microsoft.com/office/drawing/2010/main">
                <a:solidFill>
                  <a:srgbClr val="FFFFFF"/>
                </a:solidFill>
              </a14:hiddenFill>
            </a:ext>
          </a:extLst>
        </p:spPr>
      </p:pic>
      <p:pic>
        <p:nvPicPr>
          <p:cNvPr id="27651" name="Picture 3" descr="D:\Powerpoint\New Folder\render_rnl2.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086600" y="342900"/>
            <a:ext cx="6174582" cy="3898107"/>
          </a:xfrm>
          <a:prstGeom prst="rect">
            <a:avLst/>
          </a:prstGeom>
          <a:noFill/>
          <a:effectLst>
            <a:outerShdw dist="53882" dir="2700000" algn="ctr" rotWithShape="0">
              <a:srgbClr val="000000"/>
            </a:outerShdw>
          </a:effectLst>
          <a:extLst>
            <a:ext uri="{909E8E84-426E-40DD-AFC4-6F175D3DCCD1}">
              <a14:hiddenFill xmlns:a14="http://schemas.microsoft.com/office/drawing/2010/main">
                <a:solidFill>
                  <a:srgbClr val="FFFFFF"/>
                </a:solidFill>
              </a14:hiddenFill>
            </a:ext>
          </a:extLst>
        </p:spPr>
      </p:pic>
      <p:pic>
        <p:nvPicPr>
          <p:cNvPr id="27652" name="Picture 4" descr="D:\Powerpoint\New Folder\render_uffizi3.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54820" y="4686300"/>
            <a:ext cx="6174581" cy="3898107"/>
          </a:xfrm>
          <a:prstGeom prst="rect">
            <a:avLst/>
          </a:prstGeom>
          <a:noFill/>
          <a:effectLst>
            <a:outerShdw dist="53882" dir="2700000" algn="ctr" rotWithShape="0">
              <a:srgbClr val="000000"/>
            </a:outerShdw>
          </a:effectLst>
          <a:extLst>
            <a:ext uri="{909E8E84-426E-40DD-AFC4-6F175D3DCCD1}">
              <a14:hiddenFill xmlns:a14="http://schemas.microsoft.com/office/drawing/2010/main">
                <a:solidFill>
                  <a:srgbClr val="FFFFFF"/>
                </a:solidFill>
              </a14:hiddenFill>
            </a:ext>
          </a:extLst>
        </p:spPr>
      </p:pic>
      <p:pic>
        <p:nvPicPr>
          <p:cNvPr id="27653" name="Picture 5" descr="D:\Powerpoint\New Folder\render_beach6.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54820" y="342900"/>
            <a:ext cx="6172200" cy="3898107"/>
          </a:xfrm>
          <a:prstGeom prst="rect">
            <a:avLst/>
          </a:prstGeom>
          <a:noFill/>
          <a:effectLst>
            <a:outerShdw dist="53882" dir="2700000" algn="ctr" rotWithShape="0">
              <a:srgbClr val="000000"/>
            </a:outerShdw>
          </a:effectLst>
          <a:extLst>
            <a:ext uri="{909E8E84-426E-40DD-AFC4-6F175D3DCCD1}">
              <a14:hiddenFill xmlns:a14="http://schemas.microsoft.com/office/drawing/2010/main">
                <a:solidFill>
                  <a:srgbClr val="FFFFFF"/>
                </a:solidFill>
              </a14:hiddenFill>
            </a:ext>
          </a:extLst>
        </p:spPr>
      </p:pic>
      <p:sp>
        <p:nvSpPr>
          <p:cNvPr id="27654" name="Rectangle 6"/>
          <p:cNvSpPr>
            <a:spLocks noChangeArrowheads="1"/>
          </p:cNvSpPr>
          <p:nvPr/>
        </p:nvSpPr>
        <p:spPr bwMode="auto">
          <a:xfrm>
            <a:off x="457200" y="9053513"/>
            <a:ext cx="1097280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1371600" eaLnBrk="0" fontAlgn="base" hangingPunct="0">
              <a:spcBef>
                <a:spcPct val="50000"/>
              </a:spcBef>
              <a:spcAft>
                <a:spcPct val="0"/>
              </a:spcAft>
            </a:pPr>
            <a:r>
              <a:rPr lang="en-US" altLang="en-US" sz="2100">
                <a:solidFill>
                  <a:srgbClr val="FFFFFF"/>
                </a:solidFill>
                <a:latin typeface="Bookman Old Style" panose="02050604050505020204" pitchFamily="18" charset="0"/>
              </a:rPr>
              <a:t>Paul Debevec. A Tutorial on Image-Based Lighting.  IEEE Computer Graphics and Applications. Special Issue on IMBR, Jan/Feb 2002.</a:t>
            </a:r>
          </a:p>
        </p:txBody>
      </p:sp>
      <p:pic>
        <p:nvPicPr>
          <p:cNvPr id="27655" name="Picture 7" descr="D:\IBL2002\s2002-logo-small.gif"/>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1544301" y="9258301"/>
            <a:ext cx="1919288" cy="776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1596096"/>
      </p:ext>
    </p:extLst>
  </p:cSld>
  <p:clrMapOvr>
    <a:masterClrMapping/>
  </p:clrMapOvr>
  <p:transition>
    <p:wipe/>
  </p:transition>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pic>
        <p:nvPicPr>
          <p:cNvPr id="56322" name="Picture 2" descr="D:\LightStage3-SIGGRAPH2002\I\ls3-covershot.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228600"/>
            <a:ext cx="13716000" cy="98036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71842" dir="2700000" algn="ctr" rotWithShape="0">
                    <a:srgbClr val="000000"/>
                  </a:outerShdw>
                </a:effectLst>
              </a14:hiddenEffects>
            </a:ext>
          </a:extLst>
        </p:spPr>
      </p:pic>
    </p:spTree>
    <p:extLst>
      <p:ext uri="{BB962C8B-B14F-4D97-AF65-F5344CB8AC3E}">
        <p14:creationId xmlns:p14="http://schemas.microsoft.com/office/powerpoint/2010/main" val="737990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028700" y="1294257"/>
            <a:ext cx="5143500" cy="3886200"/>
            <a:chOff x="685800" y="863600"/>
            <a:chExt cx="3429000" cy="2592388"/>
          </a:xfrm>
        </p:grpSpPr>
        <p:sp>
          <p:nvSpPr>
            <p:cNvPr id="14" name="Rectangle 9"/>
            <p:cNvSpPr>
              <a:spLocks noChangeArrowheads="1"/>
            </p:cNvSpPr>
            <p:nvPr/>
          </p:nvSpPr>
          <p:spPr bwMode="auto">
            <a:xfrm>
              <a:off x="685800" y="863600"/>
              <a:ext cx="3429000" cy="2590800"/>
            </a:xfrm>
            <a:prstGeom prst="rect">
              <a:avLst/>
            </a:prstGeom>
            <a:solidFill>
              <a:srgbClr val="000000"/>
            </a:solidFill>
            <a:ln>
              <a:noFill/>
            </a:ln>
            <a:effectLst>
              <a:outerShdw dist="53882" dir="2700000" algn="ctr" rotWithShape="0">
                <a:srgbClr val="000000"/>
              </a:outerShdw>
            </a:effectLst>
            <a:extLst>
              <a:ext uri="{91240B29-F687-4F45-9708-019B960494DF}">
                <a14:hiddenLine xmlns:a14="http://schemas.microsoft.com/office/drawing/2010/main" w="9525">
                  <a:solidFill>
                    <a:schemeClr val="tx1"/>
                  </a:solidFill>
                  <a:miter lim="800000"/>
                  <a:headEnd/>
                  <a:tailEnd/>
                </a14:hiddenLine>
              </a:ext>
            </a:extLst>
          </p:spPr>
          <p:txBody>
            <a:bodyPr anchor="ctr">
              <a:spAutoFit/>
            </a:bodyPr>
            <a:lstStyle/>
            <a:p>
              <a:endParaRPr lang="en-US"/>
            </a:p>
          </p:txBody>
        </p:sp>
        <p:pic>
          <p:nvPicPr>
            <p:cNvPr id="15" name="Picture 7" descr="M:\www\Probes\uffizi_probe.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66800" y="863600"/>
              <a:ext cx="2592388" cy="2592388"/>
            </a:xfrm>
            <a:prstGeom prst="rect">
              <a:avLst/>
            </a:prstGeom>
            <a:noFill/>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Lst>
          </p:spPr>
        </p:pic>
      </p:grpSp>
      <p:pic>
        <p:nvPicPr>
          <p:cNvPr id="57354" name="Picture 10" descr="D:\LightStage3-SIGGRAPH2002\I\Matte\back0202.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28700" y="6086475"/>
            <a:ext cx="5143500" cy="3857625"/>
          </a:xfrm>
          <a:prstGeom prst="rect">
            <a:avLst/>
          </a:prstGeom>
          <a:noFill/>
          <a:ln w="9525">
            <a:solidFill>
              <a:srgbClr val="000000"/>
            </a:solidFill>
            <a:miter lim="800000"/>
            <a:headEnd/>
            <a:tailEnd/>
          </a:ln>
          <a:effectLst>
            <a:outerShdw dist="53882" dir="2700000" algn="ctr" rotWithShape="0">
              <a:srgbClr val="000000"/>
            </a:outerShdw>
          </a:effectLst>
          <a:extLst>
            <a:ext uri="{909E8E84-426E-40DD-AFC4-6F175D3DCCD1}">
              <a14:hiddenFill xmlns:a14="http://schemas.microsoft.com/office/drawing/2010/main">
                <a:solidFill>
                  <a:srgbClr val="FFFFFF"/>
                </a:solidFill>
              </a14:hiddenFill>
            </a:ext>
          </a:extLst>
        </p:spPr>
      </p:pic>
      <p:sp>
        <p:nvSpPr>
          <p:cNvPr id="57346" name="Rectangle 2"/>
          <p:cNvSpPr>
            <a:spLocks noGrp="1" noChangeArrowheads="1"/>
          </p:cNvSpPr>
          <p:nvPr>
            <p:ph type="title"/>
          </p:nvPr>
        </p:nvSpPr>
        <p:spPr>
          <a:xfrm>
            <a:off x="476250" y="114300"/>
            <a:ext cx="12896850" cy="914400"/>
          </a:xfrm>
        </p:spPr>
        <p:txBody>
          <a:bodyPr/>
          <a:lstStyle/>
          <a:p>
            <a:r>
              <a:rPr lang="en-US" altLang="en-US" sz="4950"/>
              <a:t>A Lighting Reproduction Approach</a:t>
            </a:r>
          </a:p>
        </p:txBody>
      </p:sp>
      <p:pic>
        <p:nvPicPr>
          <p:cNvPr id="57347" name="Picture 3" descr="D:\LightStage3-SIGGRAPH2002\I\Matte\final0202.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543800" y="6086475"/>
            <a:ext cx="5143500" cy="3857625"/>
          </a:xfrm>
          <a:prstGeom prst="rect">
            <a:avLst/>
          </a:prstGeom>
          <a:noFill/>
          <a:ln w="9525">
            <a:solidFill>
              <a:srgbClr val="000000"/>
            </a:solidFill>
            <a:miter lim="800000"/>
            <a:headEnd/>
            <a:tailEnd/>
          </a:ln>
          <a:effectLst>
            <a:outerShdw dist="53882" dir="2700000" algn="ctr" rotWithShape="0">
              <a:srgbClr val="000000"/>
            </a:outerShdw>
          </a:effectLst>
          <a:extLst>
            <a:ext uri="{909E8E84-426E-40DD-AFC4-6F175D3DCCD1}">
              <a14:hiddenFill xmlns:a14="http://schemas.microsoft.com/office/drawing/2010/main">
                <a:solidFill>
                  <a:srgbClr val="FFFFFF"/>
                </a:solidFill>
              </a14:hiddenFill>
            </a:ext>
          </a:extLst>
        </p:spPr>
      </p:pic>
      <p:pic>
        <p:nvPicPr>
          <p:cNvPr id="57348" name="Picture 4" descr="D:\LightStage3-SIGGRAPH2002\I\Matte\color0412raw.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543800" y="1295400"/>
            <a:ext cx="5143500" cy="3857625"/>
          </a:xfrm>
          <a:prstGeom prst="rect">
            <a:avLst/>
          </a:prstGeom>
          <a:noFill/>
          <a:effectLst>
            <a:outerShdw dist="53882" dir="2700000" algn="ctr" rotWithShape="0">
              <a:srgbClr val="000000"/>
            </a:outerShdw>
          </a:effectLst>
          <a:extLst>
            <a:ext uri="{909E8E84-426E-40DD-AFC4-6F175D3DCCD1}">
              <a14:hiddenFill xmlns:a14="http://schemas.microsoft.com/office/drawing/2010/main">
                <a:solidFill>
                  <a:srgbClr val="FFFFFF"/>
                </a:solidFill>
              </a14:hiddenFill>
            </a:ext>
          </a:extLst>
        </p:spPr>
      </p:pic>
      <p:pic>
        <p:nvPicPr>
          <p:cNvPr id="57355" name="Picture 11" descr="G:\Powerpoint\SIGGRAPH 2002\LightStage3-SIGGRAPH2002\New Images\new_mattes_LS3\background.jp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028700" y="6086475"/>
            <a:ext cx="5143500" cy="3857625"/>
          </a:xfrm>
          <a:prstGeom prst="rect">
            <a:avLst/>
          </a:prstGeom>
          <a:noFill/>
          <a:effectLst>
            <a:outerShdw dist="71842" dir="2700000" algn="ctr" rotWithShape="0">
              <a:srgbClr val="000000"/>
            </a:outerShdw>
          </a:effectLst>
          <a:extLst>
            <a:ext uri="{909E8E84-426E-40DD-AFC4-6F175D3DCCD1}">
              <a14:hiddenFill xmlns:a14="http://schemas.microsoft.com/office/drawing/2010/main">
                <a:solidFill>
                  <a:srgbClr val="FFFFFF"/>
                </a:solidFill>
              </a14:hiddenFill>
            </a:ext>
          </a:extLst>
        </p:spPr>
      </p:pic>
      <p:sp>
        <p:nvSpPr>
          <p:cNvPr id="57356" name="Line 12"/>
          <p:cNvSpPr>
            <a:spLocks noChangeShapeType="1"/>
          </p:cNvSpPr>
          <p:nvPr/>
        </p:nvSpPr>
        <p:spPr bwMode="auto">
          <a:xfrm>
            <a:off x="6515100" y="3314700"/>
            <a:ext cx="685800" cy="0"/>
          </a:xfrm>
          <a:prstGeom prst="line">
            <a:avLst/>
          </a:prstGeom>
          <a:noFill/>
          <a:ln w="9525">
            <a:solidFill>
              <a:srgbClr val="FFFFFF"/>
            </a:solidFill>
            <a:round/>
            <a:headEnd/>
            <a:tailEnd type="triangle" w="med" len="med"/>
          </a:ln>
          <a:effectLst>
            <a:outerShdw dist="17961" dir="2700000" algn="ctr" rotWithShape="0">
              <a:srgbClr val="000000"/>
            </a:outerShdw>
          </a:effectLst>
          <a:extLst>
            <a:ext uri="{909E8E84-426E-40DD-AFC4-6F175D3DCCD1}">
              <a14:hiddenFill xmlns:a14="http://schemas.microsoft.com/office/drawing/2010/main">
                <a:noFill/>
              </a14:hiddenFill>
            </a:ext>
          </a:extLst>
        </p:spPr>
        <p:txBody>
          <a:bodyPr>
            <a:spAutoFit/>
          </a:bodyPr>
          <a:lstStyle/>
          <a:p>
            <a:pPr defTabSz="1371600" eaLnBrk="0" fontAlgn="base" hangingPunct="0">
              <a:spcBef>
                <a:spcPct val="50000"/>
              </a:spcBef>
              <a:spcAft>
                <a:spcPct val="0"/>
              </a:spcAft>
            </a:pPr>
            <a:endParaRPr lang="en-US" sz="3600">
              <a:solidFill>
                <a:srgbClr val="000000"/>
              </a:solidFill>
              <a:latin typeface="Bookman Old Style" panose="02050604050505020204" pitchFamily="18" charset="0"/>
            </a:endParaRPr>
          </a:p>
        </p:txBody>
      </p:sp>
      <p:sp>
        <p:nvSpPr>
          <p:cNvPr id="57357" name="Line 13"/>
          <p:cNvSpPr>
            <a:spLocks noChangeShapeType="1"/>
          </p:cNvSpPr>
          <p:nvPr/>
        </p:nvSpPr>
        <p:spPr bwMode="auto">
          <a:xfrm>
            <a:off x="6515100" y="8001000"/>
            <a:ext cx="685800" cy="0"/>
          </a:xfrm>
          <a:prstGeom prst="line">
            <a:avLst/>
          </a:prstGeom>
          <a:noFill/>
          <a:ln w="9525">
            <a:solidFill>
              <a:srgbClr val="FFFFFF"/>
            </a:solidFill>
            <a:round/>
            <a:headEnd/>
            <a:tailEnd type="triangle" w="med" len="med"/>
          </a:ln>
          <a:effectLst>
            <a:outerShdw dist="17961" dir="2700000" algn="ctr" rotWithShape="0">
              <a:srgbClr val="000000"/>
            </a:outerShdw>
          </a:effectLst>
          <a:extLst>
            <a:ext uri="{909E8E84-426E-40DD-AFC4-6F175D3DCCD1}">
              <a14:hiddenFill xmlns:a14="http://schemas.microsoft.com/office/drawing/2010/main">
                <a:noFill/>
              </a14:hiddenFill>
            </a:ext>
          </a:extLst>
        </p:spPr>
        <p:txBody>
          <a:bodyPr>
            <a:spAutoFit/>
          </a:bodyPr>
          <a:lstStyle/>
          <a:p>
            <a:pPr defTabSz="1371600" eaLnBrk="0" fontAlgn="base" hangingPunct="0">
              <a:spcBef>
                <a:spcPct val="50000"/>
              </a:spcBef>
              <a:spcAft>
                <a:spcPct val="0"/>
              </a:spcAft>
            </a:pPr>
            <a:endParaRPr lang="en-US" sz="3600">
              <a:solidFill>
                <a:srgbClr val="000000"/>
              </a:solidFill>
              <a:latin typeface="Bookman Old Style" panose="02050604050505020204" pitchFamily="18" charset="0"/>
            </a:endParaRPr>
          </a:p>
        </p:txBody>
      </p:sp>
      <p:sp>
        <p:nvSpPr>
          <p:cNvPr id="57358" name="Line 14"/>
          <p:cNvSpPr>
            <a:spLocks noChangeShapeType="1"/>
          </p:cNvSpPr>
          <p:nvPr/>
        </p:nvSpPr>
        <p:spPr bwMode="auto">
          <a:xfrm>
            <a:off x="3543300" y="5372100"/>
            <a:ext cx="0" cy="571500"/>
          </a:xfrm>
          <a:prstGeom prst="line">
            <a:avLst/>
          </a:prstGeom>
          <a:noFill/>
          <a:ln w="9525">
            <a:solidFill>
              <a:srgbClr val="FFFFFF"/>
            </a:solidFill>
            <a:round/>
            <a:headEnd/>
            <a:tailEnd type="triangle" w="med" len="med"/>
          </a:ln>
          <a:effectLst>
            <a:outerShdw dist="17961" dir="2700000" algn="ctr" rotWithShape="0">
              <a:srgbClr val="000000"/>
            </a:outerShdw>
          </a:effectLst>
          <a:extLst>
            <a:ext uri="{909E8E84-426E-40DD-AFC4-6F175D3DCCD1}">
              <a14:hiddenFill xmlns:a14="http://schemas.microsoft.com/office/drawing/2010/main">
                <a:noFill/>
              </a14:hiddenFill>
            </a:ext>
          </a:extLst>
        </p:spPr>
        <p:txBody>
          <a:bodyPr>
            <a:spAutoFit/>
          </a:bodyPr>
          <a:lstStyle/>
          <a:p>
            <a:pPr defTabSz="1371600" eaLnBrk="0" fontAlgn="base" hangingPunct="0">
              <a:spcBef>
                <a:spcPct val="50000"/>
              </a:spcBef>
              <a:spcAft>
                <a:spcPct val="0"/>
              </a:spcAft>
            </a:pPr>
            <a:endParaRPr lang="en-US" sz="3600">
              <a:solidFill>
                <a:srgbClr val="000000"/>
              </a:solidFill>
              <a:latin typeface="Bookman Old Style" panose="02050604050505020204" pitchFamily="18" charset="0"/>
            </a:endParaRPr>
          </a:p>
        </p:txBody>
      </p:sp>
      <p:sp>
        <p:nvSpPr>
          <p:cNvPr id="57359" name="Line 15"/>
          <p:cNvSpPr>
            <a:spLocks noChangeShapeType="1"/>
          </p:cNvSpPr>
          <p:nvPr/>
        </p:nvSpPr>
        <p:spPr bwMode="auto">
          <a:xfrm>
            <a:off x="10172700" y="5372100"/>
            <a:ext cx="0" cy="571500"/>
          </a:xfrm>
          <a:prstGeom prst="line">
            <a:avLst/>
          </a:prstGeom>
          <a:noFill/>
          <a:ln w="9525">
            <a:solidFill>
              <a:srgbClr val="FFFFFF"/>
            </a:solidFill>
            <a:round/>
            <a:headEnd/>
            <a:tailEnd type="triangle" w="med" len="med"/>
          </a:ln>
          <a:effectLst>
            <a:outerShdw dist="17961" dir="2700000" algn="ctr" rotWithShape="0">
              <a:srgbClr val="000000"/>
            </a:outerShdw>
          </a:effectLst>
          <a:extLst>
            <a:ext uri="{909E8E84-426E-40DD-AFC4-6F175D3DCCD1}">
              <a14:hiddenFill xmlns:a14="http://schemas.microsoft.com/office/drawing/2010/main">
                <a:noFill/>
              </a14:hiddenFill>
            </a:ext>
          </a:extLst>
        </p:spPr>
        <p:txBody>
          <a:bodyPr>
            <a:spAutoFit/>
          </a:bodyPr>
          <a:lstStyle/>
          <a:p>
            <a:pPr defTabSz="1371600" eaLnBrk="0" fontAlgn="base" hangingPunct="0">
              <a:spcBef>
                <a:spcPct val="50000"/>
              </a:spcBef>
              <a:spcAft>
                <a:spcPct val="0"/>
              </a:spcAft>
            </a:pPr>
            <a:endParaRPr lang="en-US" sz="3600">
              <a:solidFill>
                <a:srgbClr val="000000"/>
              </a:solidFill>
              <a:latin typeface="Bookman Old Style" panose="02050604050505020204" pitchFamily="18" charset="0"/>
            </a:endParaRPr>
          </a:p>
        </p:txBody>
      </p:sp>
    </p:spTree>
    <p:extLst>
      <p:ext uri="{BB962C8B-B14F-4D97-AF65-F5344CB8AC3E}">
        <p14:creationId xmlns:p14="http://schemas.microsoft.com/office/powerpoint/2010/main" val="863461091"/>
      </p:ext>
    </p:extLst>
  </p:cSld>
  <p:clrMapOvr>
    <a:masterClrMapping/>
  </p:clrMapOvr>
</p:sld>
</file>

<file path=ppt/theme/theme1.xml><?xml version="1.0" encoding="utf-8"?>
<a:theme xmlns:a="http://schemas.openxmlformats.org/drawingml/2006/main" name="debevec-martinez-scanning-s2002">
  <a:themeElements>
    <a:clrScheme name="">
      <a:dk1>
        <a:srgbClr val="900028"/>
      </a:dk1>
      <a:lt1>
        <a:srgbClr val="D2AF7D"/>
      </a:lt1>
      <a:dk2>
        <a:srgbClr val="F2D119"/>
      </a:dk2>
      <a:lt2>
        <a:srgbClr val="D2AF7D"/>
      </a:lt2>
      <a:accent1>
        <a:srgbClr val="E06F1D"/>
      </a:accent1>
      <a:accent2>
        <a:srgbClr val="00578D"/>
      </a:accent2>
      <a:accent3>
        <a:srgbClr val="E5D4BF"/>
      </a:accent3>
      <a:accent4>
        <a:srgbClr val="7A0021"/>
      </a:accent4>
      <a:accent5>
        <a:srgbClr val="EDBBAB"/>
      </a:accent5>
      <a:accent6>
        <a:srgbClr val="004E7F"/>
      </a:accent6>
      <a:hlink>
        <a:srgbClr val="021B58"/>
      </a:hlink>
      <a:folHlink>
        <a:srgbClr val="77787B"/>
      </a:folHlink>
    </a:clrScheme>
    <a:fontScheme name="debevec-martinez-scanning-s2002">
      <a:majorFont>
        <a:latin typeface="Bookman Old Style"/>
        <a:ea typeface=""/>
        <a:cs typeface=""/>
      </a:majorFont>
      <a:minorFont>
        <a:latin typeface="Bookman Old Styl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altLang="en-US" sz="2400" b="0" i="0" u="none" strike="noStrike" cap="none" normalizeH="0" baseline="0" smtClean="0">
            <a:ln>
              <a:noFill/>
            </a:ln>
            <a:solidFill>
              <a:srgbClr val="000000"/>
            </a:solidFill>
            <a:effectLst/>
            <a:latin typeface="Bookman Old Style" panose="02050604050505020204"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altLang="en-US" sz="2400" b="0" i="0" u="none" strike="noStrike" cap="none" normalizeH="0" baseline="0" smtClean="0">
            <a:ln>
              <a:noFill/>
            </a:ln>
            <a:solidFill>
              <a:srgbClr val="000000"/>
            </a:solidFill>
            <a:effectLst/>
            <a:latin typeface="Bookman Old Style" panose="02050604050505020204" pitchFamily="18" charset="0"/>
          </a:defRPr>
        </a:defPPr>
      </a:lstStyle>
    </a:lnDef>
  </a:objectDefaults>
  <a:extraClrSchemeLst>
    <a:extraClrScheme>
      <a:clrScheme name="debevec-martinez-scanning-s2002 1">
        <a:dk1>
          <a:srgbClr val="D2AF7D"/>
        </a:dk1>
        <a:lt1>
          <a:srgbClr val="900028"/>
        </a:lt1>
        <a:dk2>
          <a:srgbClr val="002A19"/>
        </a:dk2>
        <a:lt2>
          <a:srgbClr val="F2D119"/>
        </a:lt2>
        <a:accent1>
          <a:srgbClr val="E06F1D"/>
        </a:accent1>
        <a:accent2>
          <a:srgbClr val="00578D"/>
        </a:accent2>
        <a:accent3>
          <a:srgbClr val="AAACAB"/>
        </a:accent3>
        <a:accent4>
          <a:srgbClr val="7A0021"/>
        </a:accent4>
        <a:accent5>
          <a:srgbClr val="EDBBAB"/>
        </a:accent5>
        <a:accent6>
          <a:srgbClr val="004E7F"/>
        </a:accent6>
        <a:hlink>
          <a:srgbClr val="021B58"/>
        </a:hlink>
        <a:folHlink>
          <a:srgbClr val="77787B"/>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192</TotalTime>
  <Words>627</Words>
  <Application>Microsoft Office PowerPoint</Application>
  <PresentationFormat>Custom</PresentationFormat>
  <Paragraphs>101</Paragraphs>
  <Slides>49</Slides>
  <Notes>1</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49</vt:i4>
      </vt:variant>
    </vt:vector>
  </HeadingPairs>
  <TitlesOfParts>
    <vt:vector size="58" baseType="lpstr">
      <vt:lpstr>Arial</vt:lpstr>
      <vt:lpstr>Book Antiqua</vt:lpstr>
      <vt:lpstr>Bookman Old Style</vt:lpstr>
      <vt:lpstr>Calibri</vt:lpstr>
      <vt:lpstr>Symbol</vt:lpstr>
      <vt:lpstr>Times New Roman</vt:lpstr>
      <vt:lpstr>Wingdings</vt:lpstr>
      <vt:lpstr>debevec-martinez-scanning-s2002</vt:lpstr>
      <vt:lpstr>Adobe Photoshop Image</vt:lpstr>
      <vt:lpstr>PowerPoint Presentation</vt:lpstr>
      <vt:lpstr>A Lighting Reproduction Approach to Live-Action Compositing</vt:lpstr>
      <vt:lpstr>Traditional Live-Action Compositing</vt:lpstr>
      <vt:lpstr>PowerPoint Presentation</vt:lpstr>
      <vt:lpstr>Real-World HDR Lighting Environments</vt:lpstr>
      <vt:lpstr>Illuminating Objects using Measurements of Real Light</vt:lpstr>
      <vt:lpstr>PowerPoint Presentation</vt:lpstr>
      <vt:lpstr>PowerPoint Presentation</vt:lpstr>
      <vt:lpstr>A Lighting Reproduction Approach</vt:lpstr>
      <vt:lpstr>Related Work</vt:lpstr>
      <vt:lpstr>PowerPoint Presentation</vt:lpstr>
      <vt:lpstr>PowerPoint Presentation</vt:lpstr>
      <vt:lpstr>Color Kinetics iColor MR Light</vt:lpstr>
      <vt:lpstr>PowerPoint Presentation</vt:lpstr>
      <vt:lpstr>PowerPoint Presentation</vt:lpstr>
      <vt:lpstr>Illuminated Actors</vt:lpstr>
      <vt:lpstr>Obtaining a Matte</vt:lpstr>
      <vt:lpstr>PowerPoint Presentation</vt:lpstr>
      <vt:lpstr>PowerPoint Presentation</vt:lpstr>
      <vt:lpstr>Infrared LED IR-Screen Lights</vt:lpstr>
      <vt:lpstr>LS3 Camera System</vt:lpstr>
      <vt:lpstr>Matte Division</vt:lpstr>
      <vt:lpstr>Composited Results</vt:lpstr>
      <vt:lpstr>PowerPoint Presentation</vt:lpstr>
      <vt:lpstr>Front-Projection Blue Screen</vt:lpstr>
      <vt:lpstr>iColor MR Response Curve</vt:lpstr>
      <vt:lpstr>Sony DXC-9000 Response Curve</vt:lpstr>
      <vt:lpstr>Center of Projection Calibration</vt:lpstr>
      <vt:lpstr>PowerPoint Presentation</vt:lpstr>
      <vt:lpstr>Color/IR Image Registration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Calibration</vt:lpstr>
      <vt:lpstr>3D Virtual Set</vt:lpstr>
      <vt:lpstr>Virtual Set Composite with Dynamic Lighting</vt:lpstr>
      <vt:lpstr>Future Work</vt:lpstr>
      <vt:lpstr>PowerPoint Presentation</vt:lpstr>
      <vt:lpstr>PowerPoint Presentation</vt:lpstr>
      <vt:lpstr>Credits</vt:lpstr>
    </vt:vector>
  </TitlesOfParts>
  <Company>Google,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Lighting Reproduction Approach to Live-Action Compositing</dc:title>
  <dc:creator>Paul Debevec</dc:creator>
  <cp:lastModifiedBy>Paul Debevec</cp:lastModifiedBy>
  <cp:revision>4</cp:revision>
  <dcterms:created xsi:type="dcterms:W3CDTF">2020-04-10T23:28:16Z</dcterms:created>
  <dcterms:modified xsi:type="dcterms:W3CDTF">2020-04-11T02:40:28Z</dcterms:modified>
</cp:coreProperties>
</file>